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6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Anhanguera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ACD-4C39-8297-EC6DCCA442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ACD-4C39-8297-EC6DCCA442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ACD-4C39-8297-EC6DCCA442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ACD-4C39-8297-EC6DCCA4426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2ACD-4C39-8297-EC6DCCA4426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Planilha1!$A$2:$A$6</c:f>
              <c:strCache>
                <c:ptCount val="5"/>
                <c:pt idx="0">
                  <c:v>Falta de servidores </c:v>
                </c:pt>
                <c:pt idx="1">
                  <c:v>Permanência de recém-chegado</c:v>
                </c:pt>
                <c:pt idx="2">
                  <c:v>Falta de servidores, Baixa Frequência e 7ª Tradição Baixa </c:v>
                </c:pt>
                <c:pt idx="3">
                  <c:v>Falta de servidores, Falta de Recém – Chegado e Falta da 1ª Tradição </c:v>
                </c:pt>
                <c:pt idx="4">
                  <c:v>Falta de Organização do Grupo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6A-47E3-81E0-29A8C346FBF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AOCA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9D2-4CA8-A1A7-186766A241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9D2-4CA8-A1A7-186766A241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9D2-4CA8-A1A7-186766A241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9D2-4CA8-A1A7-186766A2418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1"/>
                <c:pt idx="0">
                  <c:v>Todos os grupos da área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9F-47FE-9E80-D60D07C87A3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Poder Superior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CC5-4F02-BD51-8099FBD078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CC5-4F02-BD51-8099FBD078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CC5-4F02-BD51-8099FBD078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CC5-4F02-BD51-8099FBD0783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4"/>
                <c:pt idx="0">
                  <c:v>Falta de Servidores</c:v>
                </c:pt>
                <c:pt idx="1">
                  <c:v>Membros Permanecerem</c:v>
                </c:pt>
                <c:pt idx="2">
                  <c:v>Membros Permanecerem, Falta de Acolhimento, Falta de Divulgação, 7ª Tradição Baixa e Falta de Servidores</c:v>
                </c:pt>
                <c:pt idx="3">
                  <c:v>Não há dificuldades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A-48B7-8024-A955186A76E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Raiz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955-407D-9C23-964D064805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955-407D-9C23-964D064805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955-407D-9C23-964D064805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955-407D-9C23-964D064805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8955-407D-9C23-964D0648057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Planilha1!$A$2:$A$6</c:f>
              <c:strCache>
                <c:ptCount val="5"/>
                <c:pt idx="0">
                  <c:v>Não gostam de reunião de estudo, só de partilha de sentimentos</c:v>
                </c:pt>
                <c:pt idx="1">
                  <c:v>Poucos membros e falta de servidores</c:v>
                </c:pt>
                <c:pt idx="2">
                  <c:v>Moderadores na estrada e as vezes durante a reunião tem interferência</c:v>
                </c:pt>
                <c:pt idx="3">
                  <c:v>7ª Tradição baixa</c:v>
                </c:pt>
                <c:pt idx="4">
                  <c:v>Não há dificuldades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59-46BF-8A04-1FF24DB5392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SP 127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8AD-4CF4-BA23-E602800A17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8AD-4CF4-BA23-E602800A17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8AD-4CF4-BA23-E602800A17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8AD-4CF4-BA23-E602800A17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38AD-4CF4-BA23-E602800A17E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38AD-4CF4-BA23-E602800A17E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Planilha1!$A$2:$A$7</c:f>
              <c:strCache>
                <c:ptCount val="6"/>
                <c:pt idx="0">
                  <c:v>Baixa frequência de membros, Falta de servidores e Personalidades fortes</c:v>
                </c:pt>
                <c:pt idx="1">
                  <c:v>Convivência entre os servidores</c:v>
                </c:pt>
                <c:pt idx="2">
                  <c:v>7ª Tradição baixa e Não utilização da linguagem de NA</c:v>
                </c:pt>
                <c:pt idx="3">
                  <c:v>Personalidades fortes</c:v>
                </c:pt>
                <c:pt idx="4">
                  <c:v>Falta de servidores</c:v>
                </c:pt>
                <c:pt idx="5">
                  <c:v>Não há dificuldades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92-4B33-8C9E-7B36BD9D8BD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Só Por Hoje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502-47B7-8B3B-1A7F19CFA1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502-47B7-8B3B-1A7F19CFA1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502-47B7-8B3B-1A7F19CFA1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502-47B7-8B3B-1A7F19CFA1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F502-47B7-8B3B-1A7F19CFA1C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Planilha1!$A$2:$A$6</c:f>
              <c:strCache>
                <c:ptCount val="5"/>
                <c:pt idx="0">
                  <c:v>Local do grupo</c:v>
                </c:pt>
                <c:pt idx="1">
                  <c:v>Falta de Servidores</c:v>
                </c:pt>
                <c:pt idx="2">
                  <c:v>Membros permanecerem, 7ª Tradição baixa e Despesas altas</c:v>
                </c:pt>
                <c:pt idx="3">
                  <c:v>Falta de divulgação</c:v>
                </c:pt>
                <c:pt idx="4">
                  <c:v>Não tem dificuldades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BF-4AD9-BF7F-7B8C392E808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Trilha Piracicabana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3A5-4A5D-B24C-026F231034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3A5-4A5D-B24C-026F231034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3A5-4A5D-B24C-026F231034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3A5-4A5D-B24C-026F2310348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63A5-4A5D-B24C-026F2310348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Planilha1!$A$2:$A$6</c:f>
              <c:strCache>
                <c:ptCount val="5"/>
                <c:pt idx="0">
                  <c:v>Membros Permanecerem</c:v>
                </c:pt>
                <c:pt idx="1">
                  <c:v>Falta de Divulgação</c:v>
                </c:pt>
                <c:pt idx="2">
                  <c:v>Membros Permanecerem Falta de recém-chegados</c:v>
                </c:pt>
                <c:pt idx="3">
                  <c:v>Falta de Servidores</c:v>
                </c:pt>
                <c:pt idx="4">
                  <c:v>Não há dificuldades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D-4617-831E-BAFB448CBB9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Unidade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7C2-4C8C-A076-E8A5AD1A0D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7C2-4C8C-A076-E8A5AD1A0D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7C2-4C8C-A076-E8A5AD1A0D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7C2-4C8C-A076-E8A5AD1A0D0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77C2-4C8C-A076-E8A5AD1A0D0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77C2-4C8C-A076-E8A5AD1A0D0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77C2-4C8C-A076-E8A5AD1A0D0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77C2-4C8C-A076-E8A5AD1A0D0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77C2-4C8C-A076-E8A5AD1A0D0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Planilha1!$A$2:$A$10</c:f>
              <c:strCache>
                <c:ptCount val="9"/>
                <c:pt idx="0">
                  <c:v>Quebra de Tradições e Falta de Servidores</c:v>
                </c:pt>
                <c:pt idx="1">
                  <c:v>Falta de comprometimento dos servidores</c:v>
                </c:pt>
                <c:pt idx="2">
                  <c:v>Falta de Acolhimento e Falta de Amor</c:v>
                </c:pt>
                <c:pt idx="3">
                  <c:v>Quebra de Tradições </c:v>
                </c:pt>
                <c:pt idx="4">
                  <c:v>Falta de recém-chegado</c:v>
                </c:pt>
                <c:pt idx="5">
                  <c:v>Falta de recém-chegado e Falta de servidores</c:v>
                </c:pt>
                <c:pt idx="6">
                  <c:v>Falta de servidores</c:v>
                </c:pt>
                <c:pt idx="7">
                  <c:v>Despesas altas</c:v>
                </c:pt>
                <c:pt idx="8">
                  <c:v>Não há dificuldades</c:v>
                </c:pt>
              </c:strCache>
            </c:strRef>
          </c:cat>
          <c:val>
            <c:numRef>
              <c:f>Planilha1!$B$2:$B$10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58-47D4-B157-51E99D66A28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Vale do Paranapanema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170-430E-BFEC-5B581A0E46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170-430E-BFEC-5B581A0E46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170-430E-BFEC-5B581A0E46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170-430E-BFEC-5B581A0E46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170-430E-BFEC-5B581A0E468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Planilha1!$A$2:$A$6</c:f>
              <c:strCache>
                <c:ptCount val="5"/>
                <c:pt idx="0">
                  <c:v>Comprometimento com o grupo</c:v>
                </c:pt>
                <c:pt idx="1">
                  <c:v>Membros permanecerem</c:v>
                </c:pt>
                <c:pt idx="2">
                  <c:v>Não utilização da linguagem de NA, Comportamento pertubador e Membros mais antigos estão afastando membros mais novos</c:v>
                </c:pt>
                <c:pt idx="3">
                  <c:v>Falta de Servidores</c:v>
                </c:pt>
                <c:pt idx="4">
                  <c:v>Não há dificuldades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3-487A-BEA8-9F13D0D3115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Voo à Liberdade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5A8-491E-9EEA-F797B51D18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5A8-491E-9EEA-F797B51D18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5A8-491E-9EEA-F797B51D18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5A8-491E-9EEA-F797B51D182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4"/>
                <c:pt idx="0">
                  <c:v>7ª Tradição Baixa</c:v>
                </c:pt>
                <c:pt idx="1">
                  <c:v>Mudança de Local</c:v>
                </c:pt>
                <c:pt idx="2">
                  <c:v>Falta de Servidores</c:v>
                </c:pt>
                <c:pt idx="3">
                  <c:v>Não há dificuldades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8D-4A57-A51F-B9C03B2B3A9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Baixa Mogiana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7A0-480C-89C2-FEC876AFCB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7A0-480C-89C2-FEC876AFCB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7A0-480C-89C2-FEC876AFCB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7A0-480C-89C2-FEC876AFCB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F7A0-480C-89C2-FEC876AFCB4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Planilha1!$A$2:$A$6</c:f>
              <c:strCache>
                <c:ptCount val="5"/>
                <c:pt idx="0">
                  <c:v>Falta de Servidores</c:v>
                </c:pt>
                <c:pt idx="1">
                  <c:v>Falta de Servidores e Baixa Frequência</c:v>
                </c:pt>
                <c:pt idx="2">
                  <c:v>Baixa Frequência</c:v>
                </c:pt>
                <c:pt idx="3">
                  <c:v>Membros Permanecerem</c:v>
                </c:pt>
                <c:pt idx="4">
                  <c:v>Cronograma para reunião aberta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D0-4800-A809-1295CCF42B5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Bandeirantes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BD4-4E63-AC31-3090290080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BD4-4E63-AC31-3090290080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BD4-4E63-AC31-3090290080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BD4-4E63-AC31-3090290080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CBD4-4E63-AC31-30902900807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CBD4-4E63-AC31-30902900807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Planilha1!$A$2:$A$7</c:f>
              <c:strCache>
                <c:ptCount val="6"/>
                <c:pt idx="0">
                  <c:v>Falta de servidores</c:v>
                </c:pt>
                <c:pt idx="1">
                  <c:v>Falta de comprometimento dos servidores e Falta de amor</c:v>
                </c:pt>
                <c:pt idx="2">
                  <c:v>Falta de servidores e Falta de 8º Conceito</c:v>
                </c:pt>
                <c:pt idx="3">
                  <c:v>Falta de recém-chegado</c:v>
                </c:pt>
                <c:pt idx="4">
                  <c:v>Falta de amor</c:v>
                </c:pt>
                <c:pt idx="5">
                  <c:v>Não há dificuldades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DC-419F-85F6-0229C7F7778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Caminho da Serra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E82-49CE-8780-1121406AC30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E82-49CE-8780-1121406AC30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E82-49CE-8780-1121406AC30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E82-49CE-8780-1121406AC30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4"/>
                <c:pt idx="0">
                  <c:v>Dificuldade do local</c:v>
                </c:pt>
                <c:pt idx="1">
                  <c:v>Falta de Servidores</c:v>
                </c:pt>
                <c:pt idx="2">
                  <c:v>Falta de divulgação e controle nas reuniões</c:v>
                </c:pt>
                <c:pt idx="3">
                  <c:v>Não há dificuldades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D-4440-82C3-6C3CCB725E0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Circuito das Águas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EF7-4176-962D-E78D102D72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EF7-4176-962D-E78D102D72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EF7-4176-962D-E78D102D72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EF7-4176-962D-E78D102D725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2"/>
                <c:pt idx="0">
                  <c:v>Falta de Servidores</c:v>
                </c:pt>
                <c:pt idx="1">
                  <c:v>Não tem dificuldade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9-4B18-B207-EF4770D111C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Interior Paulista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CDC-4395-BBA0-695C8707D38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CDC-4395-BBA0-695C8707D38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CDC-4395-BBA0-695C8707D38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CDC-4395-BBA0-695C8707D38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1"/>
                <c:pt idx="0">
                  <c:v>Todos grupos da área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0F-4CCC-87B2-D607A1F268A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Liberdade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132-42C0-85B1-07DD246B41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132-42C0-85B1-07DD246B41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132-42C0-85B1-07DD246B41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132-42C0-85B1-07DD246B413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4"/>
                <c:pt idx="0">
                  <c:v>Recém-chegados não permanecem e Comportamento Pertubador</c:v>
                </c:pt>
                <c:pt idx="1">
                  <c:v>Fata de Divulgação</c:v>
                </c:pt>
                <c:pt idx="2">
                  <c:v>Local do grupo não tem banheiro</c:v>
                </c:pt>
                <c:pt idx="3">
                  <c:v>Não tem dificuldades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A4-49D8-A8F8-CE655D0ED77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Mantiqueira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825-496D-B679-92E2FB4FFF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825-496D-B679-92E2FB4FFF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825-496D-B679-92E2FB4FFF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825-496D-B679-92E2FB4FFF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E825-496D-B679-92E2FB4FFF3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E825-496D-B679-92E2FB4FFF3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E825-496D-B679-92E2FB4FFF3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Planilha1!$A$2:$A$8</c:f>
              <c:strCache>
                <c:ptCount val="7"/>
                <c:pt idx="0">
                  <c:v>Baixa frequência</c:v>
                </c:pt>
                <c:pt idx="1">
                  <c:v>Sala pequena, sem acessibilidade e Despesas alta, com7ª baixa</c:v>
                </c:pt>
                <c:pt idx="2">
                  <c:v>Machismo e assédio as companheiras</c:v>
                </c:pt>
                <c:pt idx="3">
                  <c:v>Personalidades</c:v>
                </c:pt>
                <c:pt idx="4">
                  <c:v>Falta de servidores e baixa frequência</c:v>
                </c:pt>
                <c:pt idx="5">
                  <c:v>7ª Tradição e falta de respeito e comprometimento dos servidores</c:v>
                </c:pt>
                <c:pt idx="6">
                  <c:v>Não há dificuldade</c:v>
                </c:pt>
              </c:strCache>
            </c:strRef>
          </c:cat>
          <c:val>
            <c:numRef>
              <c:f>Planilha1!$B$2:$B$8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0C-4D40-8A1A-15EBD838B6B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Nova Caipira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47C-4054-99EA-DE701AC1C6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47C-4054-99EA-DE701AC1C6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47C-4054-99EA-DE701AC1C6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47C-4054-99EA-DE701AC1C69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547C-4054-99EA-DE701AC1C69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547C-4054-99EA-DE701AC1C69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Planilha1!$A$2:$A$7</c:f>
              <c:strCache>
                <c:ptCount val="6"/>
                <c:pt idx="0">
                  <c:v>Falta recém-chegado</c:v>
                </c:pt>
                <c:pt idx="1">
                  <c:v>Falta de servidores e baixa 7ª Tradição</c:v>
                </c:pt>
                <c:pt idx="2">
                  <c:v>Despesas altas e 7ª Tradição baixa</c:v>
                </c:pt>
                <c:pt idx="3">
                  <c:v>7ª Tradição baixa</c:v>
                </c:pt>
                <c:pt idx="4">
                  <c:v>Baixa frequência</c:v>
                </c:pt>
                <c:pt idx="5">
                  <c:v>Não há dificuldades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1-4737-9911-CB24D17D695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EA626-45C1-48A5-9396-082F139AE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B34546-C20D-47FC-95B0-E804C1682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21610F-8405-4722-B3EE-2FD468446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35FE-2FB9-41CA-8694-88C705F28AC4}" type="datetimeFigureOut">
              <a:rPr lang="pt-BR" smtClean="0"/>
              <a:t>09/08/2025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696042-7FF5-40C7-BE9E-2AD55BEBD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CB5902-741A-4010-9B0A-2AD9C76B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5593-5B29-4157-A9D5-1A15A96B85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70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75629-933A-4378-A9F9-CE5C98ACB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DD7A39-295E-4078-BA09-46A9BC40F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A7A42A-DB36-4B62-B7EB-24672094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35FE-2FB9-41CA-8694-88C705F28AC4}" type="datetimeFigureOut">
              <a:rPr lang="pt-BR" smtClean="0"/>
              <a:t>09/08/2025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AA88F4-4759-4994-9E0F-1DCC4847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26C907-A6D7-48D0-9123-948201AB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5593-5B29-4157-A9D5-1A15A96B85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8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F1AF24-A4E2-4914-8126-C2AFDB3C16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0DC96A-1EE4-4AE4-B5EB-FCF5DF166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B96AEB-E5A3-440C-BECC-8C0FFE2BA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35FE-2FB9-41CA-8694-88C705F28AC4}" type="datetimeFigureOut">
              <a:rPr lang="pt-BR" smtClean="0"/>
              <a:t>09/08/2025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343772-EB32-4839-84B8-39AB84B5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875C28-07AA-4B40-A056-820A3F24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5593-5B29-4157-A9D5-1A15A96B85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26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BDF5E2-7225-4B9D-865B-0D6B7DE3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1AA275-E56F-4DC5-974A-655D3830C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FF0FCF-F089-4177-8781-88FB02C0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35FE-2FB9-41CA-8694-88C705F28AC4}" type="datetimeFigureOut">
              <a:rPr lang="pt-BR" smtClean="0"/>
              <a:t>09/08/2025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2C0EB5-B903-49C9-B68D-35135DC6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97CDE2-0273-4207-978F-464900F4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5593-5B29-4157-A9D5-1A15A96B85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71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82EAC-C82E-47EF-B2B7-965B85863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DF4789-4BD9-4B27-AE74-BDF97FB50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AA4E46-2AE8-43CF-827E-0AF54D1EA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35FE-2FB9-41CA-8694-88C705F28AC4}" type="datetimeFigureOut">
              <a:rPr lang="pt-BR" smtClean="0"/>
              <a:t>09/08/2025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907A89-D7FB-454D-A6B9-85A49820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54A6DB-98AA-46E4-8E37-657490515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5593-5B29-4157-A9D5-1A15A96B85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87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CF675-CBDC-4956-9766-5DE1BC44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57BEF2-741A-4E65-BE6E-560E6CF15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69BCC3-27BE-4626-907F-DBD4CA041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B6F072-A8B7-4C49-99B9-B69173BA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35FE-2FB9-41CA-8694-88C705F28AC4}" type="datetimeFigureOut">
              <a:rPr lang="pt-BR" smtClean="0"/>
              <a:t>09/08/2025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4B4A5D-4631-48AD-92E2-6549C158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1D4754-D3D9-4B20-A97B-4BFE8651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5593-5B29-4157-A9D5-1A15A96B85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92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F0C01-FDF8-469D-8282-F6C735C3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9F842B-A9A9-4177-8A79-CE38EB9C4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29BE0C-CE55-4AF4-9904-77EFA92F1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018245D-9642-4C6B-AD81-11555DA99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14061E1-558E-493E-B3C7-37B9D0FDF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02E565E-C453-4B70-8972-77D616866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35FE-2FB9-41CA-8694-88C705F28AC4}" type="datetimeFigureOut">
              <a:rPr lang="pt-BR" smtClean="0"/>
              <a:t>09/08/2025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8284A5A-3DE4-4965-B308-12B5A916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7C61FE2-ED59-4B1A-A3DB-599A8BEA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5593-5B29-4157-A9D5-1A15A96B85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74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78C49-6E4F-4B19-A789-D7F314C41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F45140-18B0-4F98-BDD6-28BC58E9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35FE-2FB9-41CA-8694-88C705F28AC4}" type="datetimeFigureOut">
              <a:rPr lang="pt-BR" smtClean="0"/>
              <a:t>09/08/2025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3C92368-8067-46D1-B691-6D06A4A79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1F59F2C-FFAD-4ED6-BE9F-EAC0E6E4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5593-5B29-4157-A9D5-1A15A96B85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19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856C8EF-35DA-4B01-8F70-6AD7A241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35FE-2FB9-41CA-8694-88C705F28AC4}" type="datetimeFigureOut">
              <a:rPr lang="pt-BR" smtClean="0"/>
              <a:t>09/08/2025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1012972-F913-49CE-A5E5-36351CF1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DECF9E-5B4F-4D37-95C9-160485B0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5593-5B29-4157-A9D5-1A15A96B85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54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D6D68-2DDC-44CC-AB31-DAB3626D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3DF2DA-A37B-4354-83D3-8B7209B02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5AC1A4B-E5AD-4404-A7E2-97A42C655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DEC636-A1DA-4B92-A038-E2241F9F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35FE-2FB9-41CA-8694-88C705F28AC4}" type="datetimeFigureOut">
              <a:rPr lang="pt-BR" smtClean="0"/>
              <a:t>09/08/2025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A5C220-4876-4085-AC88-434E3530E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F33342-5927-41C9-96F4-ED7DDDDB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5593-5B29-4157-A9D5-1A15A96B85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40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DDBA7-4A73-4709-B5D9-30B36869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8802AD1-584F-4FD2-B6CF-7016D85C3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500EC5D-3CAA-4D9E-BDFE-065C271E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B1D6C9-10E0-4688-99B4-647F53B0E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35FE-2FB9-41CA-8694-88C705F28AC4}" type="datetimeFigureOut">
              <a:rPr lang="pt-BR" smtClean="0"/>
              <a:t>09/08/2025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506564-F75A-4746-807C-EBAEB7B6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88B382-1FDE-43AE-98B2-E8C5A01F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5593-5B29-4157-A9D5-1A15A96B85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00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0993514-F731-4F51-A499-75F314F1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305664-5291-4C6F-B848-7299009FA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E9E4D1-125A-456D-A5CF-CBA14519C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135FE-2FB9-41CA-8694-88C705F28AC4}" type="datetimeFigureOut">
              <a:rPr lang="pt-BR" smtClean="0"/>
              <a:t>09/08/2025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2F74B4-6333-414B-9349-01FCDF466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CA1DAD-34EB-4C90-B077-CDA465772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65593-5B29-4157-A9D5-1A15A96B85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17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EFB9DBC-24B2-4442-8C32-6DDFAA512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95" y="444995"/>
            <a:ext cx="4112610" cy="434148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B4BA9C4-E902-4B9B-BB4E-29FE1AFB1723}"/>
              </a:ext>
            </a:extLst>
          </p:cNvPr>
          <p:cNvSpPr txBox="1"/>
          <p:nvPr/>
        </p:nvSpPr>
        <p:spPr>
          <a:xfrm>
            <a:off x="-499170" y="5804452"/>
            <a:ext cx="819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latin typeface="Arial Black" panose="020B0A04020102020204" pitchFamily="34" charset="0"/>
              </a:rPr>
              <a:t>                                                CSR HOW BRASIL</a:t>
            </a:r>
          </a:p>
        </p:txBody>
      </p:sp>
    </p:spTree>
    <p:extLst>
      <p:ext uri="{BB962C8B-B14F-4D97-AF65-F5344CB8AC3E}">
        <p14:creationId xmlns:p14="http://schemas.microsoft.com/office/powerpoint/2010/main" val="153296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2EDD6DF-5989-49ED-834E-0DE59712B7AD}"/>
              </a:ext>
            </a:extLst>
          </p:cNvPr>
          <p:cNvSpPr txBox="1"/>
          <p:nvPr/>
        </p:nvSpPr>
        <p:spPr>
          <a:xfrm>
            <a:off x="433138" y="646759"/>
            <a:ext cx="10796336" cy="4723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BAIXA MOGIANA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t-BR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DE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GRUPOS: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Decisão (Aguaí) - 4 reuniões semanais – Cronograma para reunião aberta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Liberdade (Estiva Gerbi) – 2 reuniões semanais – Falta de servidores e baixa frequência de membros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Novo Rumo (Itapira) - 2 reuniões semanais –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Falta de servidores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Renascer para Vida (Jacutinga) - 2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Baixa frequência de membros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 (Mogi Guaçu) - 9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Falta de servidores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Vida (Mogi Guaçu) - 5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Membros permanecerem 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Ypê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(Mogi Guaçu) -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Falta de servidores e baixa frequência de membros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Vá com calma (Mogi Mirim) – 2 reuniões semanais -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Falta de servidores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29808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77665F8-85FD-42F5-A7CC-F8EF5A61D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9" y="1653378"/>
            <a:ext cx="5926662" cy="39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8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13129EA-B0F6-4B25-A598-CE41CBEF8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338795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9965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790B517-EB5E-45E8-9CC3-DF963B0063AA}"/>
              </a:ext>
            </a:extLst>
          </p:cNvPr>
          <p:cNvSpPr txBox="1"/>
          <p:nvPr/>
        </p:nvSpPr>
        <p:spPr>
          <a:xfrm>
            <a:off x="433138" y="646759"/>
            <a:ext cx="10796336" cy="4224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BANDEIRANTES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t-BR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DE </a:t>
            </a:r>
            <a:r>
              <a:rPr lang="pt-BR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GRUPOS: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Força e Esperança (Americana) - 2 reuniões semanais – Falta de servidores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Perseverança (Americana) – 6 reuniões semanais – Falta de comprometimento dos servidores e falta de amor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Juntos Podemos (Americana) - 2 reuniões semanais –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Falta de recém-chegado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Nova Liberdade (Nova Odessa) - 2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Falta de servidores e falta de 8º Conceito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Nova Esperança (Santa Barbara D’Oeste) - 1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reunião semanal – Não há dificuldades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Rendição (Santa Barbara D’Oeste) - 3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Falta de amor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538735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7CC995E-3CF0-4D76-BCA5-BB6D84BA0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32" y="1714500"/>
            <a:ext cx="313753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9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3305708-BC50-4B24-B120-6D9B675F0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27843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9250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423C592-1FF3-460C-BF3F-9A1C9E96D623}"/>
              </a:ext>
            </a:extLst>
          </p:cNvPr>
          <p:cNvSpPr txBox="1"/>
          <p:nvPr/>
        </p:nvSpPr>
        <p:spPr>
          <a:xfrm>
            <a:off x="304801" y="274931"/>
            <a:ext cx="10796336" cy="6704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CAMINHO DA SERRA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DE </a:t>
            </a:r>
            <a:r>
              <a:rPr lang="pt-BR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GRUPOS: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Nova Vida (Cajamar) - 2 reuniões semanais – Não há dificuldades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Polvilho (Cajamar) – 1 reunião semanal – Não há dificuldades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Resgate para Vida (Campo Limpo Paulista) - 1 reunião semanal – Não há dificuldades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Amor da Irmandade (Franco da Rocha) - 2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Dificuldade com o local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Esperança (Itupeva) - 3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Falta de servidores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 Por Hoje (Jarinu) - 1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reunião semanal –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há dificuldades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Rendição (Jundiaí) - 1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reunião semanal –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há dificuldades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Liberdade (Jundiaí) – 1 reunião semanal -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Falta de servidores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Mais Será Revelado (Jundiaí) – 1 reunião semanal - Não há dificuldades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Rua (Jundiaí) – 2 reuniões semanais – Falta de divulgação e controle nas reuniões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Poder Superior (Jundiaí) – 2 reuniões semanais - Não há dificuldades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Varjão (Jundiaí) – 1 reunião semanal -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há dificuldades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Viver Limpo (Jundiaí) – 8 reuniões semanais -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há dificuldades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Coração Sereno (Várzea Paulista) – 2 reuniões semanais -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há dificuldades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075879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0253AA0-4201-45D2-9478-1E012EF57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60" y="1276350"/>
            <a:ext cx="445008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14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D7ED052-28E3-43AE-99A6-B76094233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68163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6121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91DC2-BDF3-49F5-B9C5-89A4E604924B}"/>
              </a:ext>
            </a:extLst>
          </p:cNvPr>
          <p:cNvSpPr txBox="1"/>
          <p:nvPr/>
        </p:nvSpPr>
        <p:spPr>
          <a:xfrm>
            <a:off x="433138" y="646759"/>
            <a:ext cx="10796336" cy="4723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CIRCUITO DAS ÁGUAS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t-BR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DE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GRUPOS: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Nova Era (Atibaia) - 4 reuniões semanais – Falta de servidores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 Acreditar (Atibaia) – 4 reuniões semanais – 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Não há dificuldades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Estar Limpo (Bragança Paulista) - 2 reuniões semanais –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Falta de servidores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Gratidão (Bragança Paulista) - 3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Não há dificuldades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Quebrando Correntes (Bragança Paulista) - 1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reunião semanal – Não há dificuldades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3ª Tradição (Bragança Paulista) - 2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Falta de servidores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Luz do Mundo (Cambuí) – 1 reunião semanal -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Falta de servidores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Piracaia (Piracaia) – 1 reunião semanal - Falta de servidores                    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2709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B1CB198-6B9A-4EAE-AFFD-B6B6FDA949FF}"/>
              </a:ext>
            </a:extLst>
          </p:cNvPr>
          <p:cNvSpPr txBox="1"/>
          <p:nvPr/>
        </p:nvSpPr>
        <p:spPr>
          <a:xfrm>
            <a:off x="768626" y="649357"/>
            <a:ext cx="7619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                                                    </a:t>
            </a:r>
            <a:r>
              <a:rPr lang="pt-BR" sz="2000" dirty="0">
                <a:latin typeface="Arial Black" panose="020B0A04020102020204" pitchFamily="34" charset="0"/>
              </a:rPr>
              <a:t>Relatório Final do Longo Alcance </a:t>
            </a:r>
          </a:p>
          <a:p>
            <a:pPr algn="ctr"/>
            <a:r>
              <a:rPr lang="pt-BR" sz="2000" dirty="0">
                <a:latin typeface="Arial Black" panose="020B0A04020102020204" pitchFamily="34" charset="0"/>
              </a:rPr>
              <a:t>                                (Julho de 2023 à Julho de 2025)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67DE788-5F73-4455-815A-41C5B5825C32}"/>
              </a:ext>
            </a:extLst>
          </p:cNvPr>
          <p:cNvSpPr txBox="1"/>
          <p:nvPr/>
        </p:nvSpPr>
        <p:spPr>
          <a:xfrm>
            <a:off x="768625" y="1817683"/>
            <a:ext cx="11158331" cy="2674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Atividades realizadas no termo: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Realizei visita em 18 áreas das 21 áreas que fazem parte da CSR How Brasil, ficou faltando realizar visita ao CSA Princípios, CSA Rota da Mensagem e a USL Sem Fronteiras.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Participei das reuniões da elaboração do cronograma do Longo Alcance da CNS 2024.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Estive presente de algumas reuniões do GS de Mapeamento da ABNA.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Participei no 3º Fórum Unificado de Serviço (FUS) do Núcleo Aliança Paulista realizado na cidade de Sorocaba.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Estive presente no Dia de Aprendizado de H &amp; I do CSA Interior Paulista na cidade de Campinas, falando sobre a cooperação do H &amp; I e LA.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CC7E844-4224-4EE1-9B05-6F301EB9B406}"/>
              </a:ext>
            </a:extLst>
          </p:cNvPr>
          <p:cNvSpPr txBox="1"/>
          <p:nvPr/>
        </p:nvSpPr>
        <p:spPr>
          <a:xfrm>
            <a:off x="768625" y="4478657"/>
            <a:ext cx="10959549" cy="1583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Participei do 7º Fórum de Serviço da CSR Grande São Paulo, apresentando o projeto de visitas as áreas que está sendo realizado na CSR How Brasil.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Estive presente no 1º Encontro de Grupos do CSA Voo à Liberdade em Bauru.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Participei de 2º Encontros Regionais de Subcomitês que foram realizados nas cidades de Santa Barbara D’ Oeste e de Bauru.</a:t>
            </a:r>
          </a:p>
        </p:txBody>
      </p:sp>
    </p:spTree>
    <p:extLst>
      <p:ext uri="{BB962C8B-B14F-4D97-AF65-F5344CB8AC3E}">
        <p14:creationId xmlns:p14="http://schemas.microsoft.com/office/powerpoint/2010/main" val="3683961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9DFE55-5C5E-4DA6-8300-B6F570CA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32" y="1528010"/>
            <a:ext cx="3801979" cy="38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60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064F898-15DA-4A68-B2E3-BB6769076C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970698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6030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9C17425-ADB3-469C-B396-C2E1800ECA05}"/>
              </a:ext>
            </a:extLst>
          </p:cNvPr>
          <p:cNvSpPr txBox="1"/>
          <p:nvPr/>
        </p:nvSpPr>
        <p:spPr>
          <a:xfrm>
            <a:off x="433138" y="646759"/>
            <a:ext cx="10796336" cy="7496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INTERIOR PAULISTA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t-BR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DE </a:t>
            </a:r>
            <a:r>
              <a:rPr lang="pt-BR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GRUPOS: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Alvorada Azul (Campinas) - 14 reuniões semanais – 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Azul do Meio Dia (Campinas) – 15 reuniões semanais – 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Luz (Campinas) - 14 reuniões semanais –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Albergue (Campinas) - 1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reunião semanal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Dez e Meia (Campinas) - 7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Rua (Campinas) - 1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reunião semanal –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Nova Europa (Campinas) – 4 reuniões semanais –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Nova Vida (Campinas) – 2 reuniões semanais –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Onde Nasce o Sol (Campinas) – 2 reuniões semanais –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Onde Nasce o Sol Unidade 2 (Campinas) – 1 reunião semanal –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Paz (Campinas) – 1 reunião semanal –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96217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1392DA2-90D6-4F6E-974C-1F0ADFA8A96B}"/>
              </a:ext>
            </a:extLst>
          </p:cNvPr>
          <p:cNvSpPr txBox="1"/>
          <p:nvPr/>
        </p:nvSpPr>
        <p:spPr>
          <a:xfrm>
            <a:off x="722780" y="1404172"/>
            <a:ext cx="6098240" cy="5515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Perseverança (Campinas) – 1 reunião semanal -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Proença (Campinas) – 4 reuniões semanais –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Parque (Campinas) – 2 reuniões semanais –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Realidade (Campinas) – 1 reunião semanal –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Sousas – 2 reuniões semanais –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União (Campinas) – 7 reuniões semanais –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Vila Costa e Silva (Campinas) – 2 reuniões semanais –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Vila Industrial (Campinas) – 7 reuniões semanais -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2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Informações não coletadas         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8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3636C0E-38F8-4607-A742-90A5375E8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92" y="1547287"/>
            <a:ext cx="6305216" cy="37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6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44ECD50-2DDA-40CA-A023-331ADCCB8D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871641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917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95142AC-7FA8-4121-9FC1-9C4B6DD814CC}"/>
              </a:ext>
            </a:extLst>
          </p:cNvPr>
          <p:cNvSpPr txBox="1"/>
          <p:nvPr/>
        </p:nvSpPr>
        <p:spPr>
          <a:xfrm>
            <a:off x="433138" y="646759"/>
            <a:ext cx="10796336" cy="4620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LIBERDADE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t-BR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DE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GRUPOS: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Esperança (Itatiba) - 3 reuniões semanais –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Não há dificuldades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Viva Vida (Itatiba) – 4 reuniões semanais – Recém-chegados não permanecem e Comportamento Perturbador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 (Louveira) - 1 reunião semanal –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Falta de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divulgação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 Vontade (Valinhos) - 2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Não há dificuldades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Paz (Valinhos) - 6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Não há dificuldades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Juntos Podemos (Vinhedo) - 2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Não há dificuldades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Tamo Junto (Vinhedo) – 1 reunião semanal -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Não há dificuldades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045251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2F99316-9F3E-42BF-9699-DFA83B4A8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88" y="1210235"/>
            <a:ext cx="3966883" cy="396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47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236C0D4-D199-4321-A132-D0356B1E49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22970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4606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BEA8EB0-61E2-4107-A536-1304AC9C037A}"/>
              </a:ext>
            </a:extLst>
          </p:cNvPr>
          <p:cNvSpPr txBox="1"/>
          <p:nvPr/>
        </p:nvSpPr>
        <p:spPr>
          <a:xfrm>
            <a:off x="433138" y="646759"/>
            <a:ext cx="10796336" cy="5604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MANTIQUEIRA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t-BR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DE </a:t>
            </a:r>
            <a:r>
              <a:rPr lang="pt-BR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GRUPOS: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Livre para Viver (Andradas) - 1 reunião semanal – Baixa frequência de membros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Despertar para a Vida (Guaxupé) – 1 reunião semanal –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Não há dificuldades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Vida Nova (Mococa) - 2 reuniões semanais – Sala pequena sem acessibilidade, despesas altas e 7ª Tradição baixa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Resgate (Poços de Caldas) - 6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Machismo e assédio as companheiras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Águia (São José do Rio Pardo) - 2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Personali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dades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Volta a Vida (São João da Boa Vista) - 2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Falta de servidores e baixa frequência de membros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Recomeço (São Sebastião da Grama) – 1 reunião semanal - Baixa frequência de membros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Viva a Vida (Vargem Grande do Sul) - 2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Falta de respeito e comprometimento com o serviço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0250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2A72971-D79A-4B37-8223-D96EA5B198CA}"/>
              </a:ext>
            </a:extLst>
          </p:cNvPr>
          <p:cNvSpPr txBox="1"/>
          <p:nvPr/>
        </p:nvSpPr>
        <p:spPr>
          <a:xfrm>
            <a:off x="523460" y="472623"/>
            <a:ext cx="11145079" cy="5331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Juntamente com o Coordenador Regional de RP realizamos visita ao CSA Mantiqueira para falarmos sobre Beneficiários da Lei.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Estive presente no Encontro de Subcomitês do Núcleo Aliança Paulista realizado na cidade de Valinhos.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Foi realizada uma reunião virtual com alguns servidores do CSL Baixa Mogiana e do CSA Rota da Mensagem e com o MCR do Núcleo SP Minas, para se entender se o Núcleo iria permanecer ou se iria ser encerrado, foi decidido se manter e o Longo Alcance Regional se disponibilizou a estar apoiando e ajudando no que fosse preciso.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Participei das 2 reuniões - Nacional de Longo Alcance onde houve troca de experiência entre os servidores regionais de Longo Alcance, apresentação dos projetos e sugestões para acrescentar no serviço.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Estive presente no Dia de Aprendizado de Serviço na área CSA Oeste Campinas em Campinas.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Participei da 1ª FAG do CSA Circuito das Águas que aconteceu virtualmente, onde explanei o que é e quais as funções do Longo Alcance.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Participei do 1º e do 2º Encontro Nacional de RSG ‘s (2004 e 2005).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Foram eleitos servidores de LA no CSA Princípios, CSA Rota da Mensagem, do Núcleo Milagres Acontecem e o CSL Baixa Mogiana está estudando para abrir o Subcomitê de LA, me coloquei a disposição para qualquer ajuda necessária.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Estive presente no 6º Fórum Regional de Serviço do CSR How Brasil realizado em Mogi Mirim, onde houve bastante troca de experiência.</a:t>
            </a:r>
          </a:p>
        </p:txBody>
      </p:sp>
    </p:spTree>
    <p:extLst>
      <p:ext uri="{BB962C8B-B14F-4D97-AF65-F5344CB8AC3E}">
        <p14:creationId xmlns:p14="http://schemas.microsoft.com/office/powerpoint/2010/main" val="3691318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2EE346-95D9-4C66-8AFC-27E77F8A1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588" y="1189605"/>
            <a:ext cx="5086823" cy="447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21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B9EA9F0-CE62-404C-84ED-B668581DFF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15908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8318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0441174-05E5-40BE-892F-9B7293C28031}"/>
              </a:ext>
            </a:extLst>
          </p:cNvPr>
          <p:cNvSpPr txBox="1"/>
          <p:nvPr/>
        </p:nvSpPr>
        <p:spPr>
          <a:xfrm>
            <a:off x="433138" y="646759"/>
            <a:ext cx="10796336" cy="5119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NOVA CAIPIRA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t-BR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DE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GRUPOS: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Equilíbrio (Iracemápolis) - 1 reunião semanal –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Não há dificuldades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Esperança (Limeira) – 2 reuniões semanais –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Não há dificuldades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Humildade (Limeira) - 2 reuniões semanais – Falta de recém-chegado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Liberdade (Limeira) - 1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reunião semanal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Falta de servidores e baixa frequência de membros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Mente Aberta (Limeira) - 1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reunião semanal –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Baixa frequência de membros 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Renascer em Liberdade (Limeira) - 5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Despesas alta e 7ª Tradição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 baixa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 Por Hoje (Limeira) – 1 reunião semanal – 7ª Tradição baixa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Tamo Junto (Limeira) - 1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reunião semanal – Não há dificuldades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União (Limeira) – 1 reunião semanal -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Não há dificuldades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Vida Nova (Limeira) – Baixa frequência de membros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06034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F2AA086-CE62-45F7-BF0D-96B96543B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12" y="1600200"/>
            <a:ext cx="53986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99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97DA86F-AFC7-4A45-B0ED-6FAFACF848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14073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3757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00BD886-5F24-4DEF-A479-71AC905BBE12}"/>
              </a:ext>
            </a:extLst>
          </p:cNvPr>
          <p:cNvSpPr txBox="1"/>
          <p:nvPr/>
        </p:nvSpPr>
        <p:spPr>
          <a:xfrm>
            <a:off x="473479" y="377818"/>
            <a:ext cx="10796336" cy="9477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OESTE CAMPINAS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DE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BR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GRUPOS: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Anchieta (Campinas) - 3 reuniões semanais –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 Vista (Campinas) - 2 reuniões semanais –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Campo Grande (Campinas) - 2 reuniões semanais –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Jardim Roseira (Campinas) - 1 reunião semanal –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Juntos Podemos (Campinas) - 4 reuniões semanais –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Mensagem (Campinas) - 2 reuniões semanais –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Nova Visão (Campinas) - 3 reuniões semanais –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 Fronteiras (Campinas) - 1 reunião semanal –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 Por Hoje (Campinas) - 2 reuniões semanais –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Vida Nova (Campinas) - 2 reuniões semanais –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Vila Nogueira (Campinas) - 4 reuniões semanais –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Viver Sereno (Campinas) - 2 reuniões semanais –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</a:t>
            </a:r>
          </a:p>
          <a:p>
            <a:pPr marL="1200150" lvl="2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Informações não coletadas          </a:t>
            </a:r>
          </a:p>
          <a:p>
            <a:pPr lvl="2">
              <a:lnSpc>
                <a:spcPct val="106000"/>
              </a:lnSpc>
              <a:spcAft>
                <a:spcPts val="80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65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9C7D5D0-A160-46CC-B8C6-7F313BBA1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484" y="907676"/>
            <a:ext cx="4169201" cy="504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74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99BB298-5666-4D41-9909-482CDCE81A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35180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5246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2EF8BB7-B038-44A0-A5B2-FF20A749EDE6}"/>
              </a:ext>
            </a:extLst>
          </p:cNvPr>
          <p:cNvSpPr txBox="1"/>
          <p:nvPr/>
        </p:nvSpPr>
        <p:spPr>
          <a:xfrm>
            <a:off x="433138" y="646759"/>
            <a:ext cx="10796336" cy="4620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PODER SUPERIOR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t-BR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DE </a:t>
            </a:r>
            <a:r>
              <a:rPr lang="pt-BR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GRUPOS: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Gratidão (Barrinha) - 2 reuniões semanais –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Falta de servidores 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5ª Tradição (Franca) – 3 reuniões semanais – Membros permanecerem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Cidade Nova (Franca) - 2 reuniões semanais – Membros permanecerem, falta de acolhimento, falta de divulgação, 7ª Tradição baixa e falta de servidores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Viver Limpo (Franca) - 2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Não há dificuldades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Luz da Salvação (Jardinópolis) - 2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Não há dificuldades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Poder Superior (Jardinópolis) - 6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Falta de servidores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Luz da Mensagem (Pontal) – 3 reuniões semanais – Não há dificuldades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Unidade (Sertãozinho) - 4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Não há dificuldades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64412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97CE9EC-3C4D-4F35-A6AF-7B7D1C71C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59" y="952500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5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5E2E3B0-A337-41DF-974B-D883EEBEE44A}"/>
              </a:ext>
            </a:extLst>
          </p:cNvPr>
          <p:cNvSpPr txBox="1"/>
          <p:nvPr/>
        </p:nvSpPr>
        <p:spPr>
          <a:xfrm>
            <a:off x="728869" y="530977"/>
            <a:ext cx="11251095" cy="626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Participei de uma reunião virtual do Núcleo Milagres Acontecem, para falar sobre o que é e quais as funções do LA, houve perguntas e troca de experiências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E484F08-C520-4E39-A54C-24B4A0CC4CAC}"/>
              </a:ext>
            </a:extLst>
          </p:cNvPr>
          <p:cNvSpPr txBox="1"/>
          <p:nvPr/>
        </p:nvSpPr>
        <p:spPr>
          <a:xfrm>
            <a:off x="728869" y="1189747"/>
            <a:ext cx="11052313" cy="959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Estive presente no Encontro de Subcomitês do Núcleo Aliança Paulista realizado em Julho de 2025 em Sorocaba.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 os pedidos de ajuda que vieram através do Linha de Ajuda (LDA) tanto dentro da Região How quanto de outras regiões foram atendidos e encaminhados.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CB2343C-982C-48FB-A1A9-30EA3170DE25}"/>
              </a:ext>
            </a:extLst>
          </p:cNvPr>
          <p:cNvSpPr txBox="1"/>
          <p:nvPr/>
        </p:nvSpPr>
        <p:spPr>
          <a:xfrm>
            <a:off x="3432313" y="3908171"/>
            <a:ext cx="6096000" cy="37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OBRIGADO PELA OPORTUNIDADE DE PODER SERVIR!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750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6E74A92-5174-4CB0-B207-5B473DF5E8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30695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97653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27B0F45-FACA-425D-8AEA-22A8174C3F2B}"/>
              </a:ext>
            </a:extLst>
          </p:cNvPr>
          <p:cNvSpPr txBox="1"/>
          <p:nvPr/>
        </p:nvSpPr>
        <p:spPr>
          <a:xfrm>
            <a:off x="433138" y="646759"/>
            <a:ext cx="11023756" cy="4620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RAIZ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t-BR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DE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GRUPOS: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Renascer (Altinópolis) - 3 reuniões semanais – Despesas alta e 7ª Tradição baixa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Viver (Batatais) – 3 reuniões semanais – Não gostam de reuniões de estudo, só reunião de sentimento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Cajuru (Cajuru) - 1 reunião semanal – 7ª Tradição baixa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Passos (Passos) - 1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reunião semanal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Não há dificuldades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Serenidade (Passos) - 2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Não há dificuldades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Equilíbrio (Ribeirão Preto) - 6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Falta de servidores e baixa frequência de membros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N.A. na estrada (Online) – 1 reunião semanal – Moderadores estão na estrada e as vezes dá interferência nas reuniões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Caminho dos Passos (Online) - 7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Não há dificuldades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1042322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5398F71-8F8A-45C1-B720-50E407D1D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12" y="1660452"/>
            <a:ext cx="3489512" cy="35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889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903869A-17F6-4550-82DF-3ED1EABC13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54716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8216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EB43835-43D8-44DC-BFAA-AD59D98160AB}"/>
              </a:ext>
            </a:extLst>
          </p:cNvPr>
          <p:cNvSpPr txBox="1"/>
          <p:nvPr/>
        </p:nvSpPr>
        <p:spPr>
          <a:xfrm>
            <a:off x="433138" y="646759"/>
            <a:ext cx="11023756" cy="5016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SP 127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t-BR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DE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GRUPOS: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Despertar (Boituva) - 3 reuniões semanais – Baixa frequência de membros, falta de servidores e personalidades forte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SOS (Cerquilho) – 3 reuniões semanais – Convivência entre servidores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Atitude (Cesário Lange) - 2 reuniões semanais – 7ª Tradição baixa e não utilização da linguagem de NA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Mudança (Iperó) - 3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Falta de servidores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Nova Vida (Itapetininga) - 3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Não há dificuldades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Gratidão (São Miguel Arcanjo) - 2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Não há dificuldades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Ação (Tatuí) – 3 reuniões semanais –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Falta de servidores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Volta à Vida (Tietê) – 3 reuniões semanais – Personalidades fortes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Evolução (Tietê) – 2 reuniões semanais –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Não há dificuldades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88911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5012ACB-8B1B-4BA8-909B-E864ECAFD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617" y="1402977"/>
            <a:ext cx="3742765" cy="37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664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CCC98D6-D53A-4E84-8141-0369EC2F1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21186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55370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3947DDD-74CB-41DF-8970-86C81EE2148D}"/>
              </a:ext>
            </a:extLst>
          </p:cNvPr>
          <p:cNvSpPr txBox="1"/>
          <p:nvPr/>
        </p:nvSpPr>
        <p:spPr>
          <a:xfrm>
            <a:off x="433138" y="646759"/>
            <a:ext cx="11023756" cy="4620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SÓ POR HOJE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t-BR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DE </a:t>
            </a:r>
            <a:r>
              <a:rPr lang="pt-BR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GRUPOS: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Restauração (Descalvado) - 2 reuniões semanais – Local do grupo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Ninho das Águias (Pirassununga) – 1 reunião semanal – Falta de servidores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Nova Opção (Pirassununga) - 2 reuniões semanais –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Não há dificuldades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Mensagem (Porto Ferreira) - 2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Não há dificuldades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Fênix (Santa Cruz das Palmeiras) - 2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Membros permanecerem, 7ª Tradição baixa e Despesas altas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Reviver (Santa Rita do Passa Quatro) - 1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reunião semanal –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Falta de divulgação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Serenidade (Santa Rosa de Viterbo) – 2 reuniões semanais – Não há dificuldades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8322633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FEEBC64-B3E6-494D-95D3-CC40A1301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57" y="1600200"/>
            <a:ext cx="3219285" cy="332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762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B6A3DA8-0FA0-4A66-82BD-2160FC747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32278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758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61B63D0-F221-4945-89E9-56A659B56B6C}"/>
              </a:ext>
            </a:extLst>
          </p:cNvPr>
          <p:cNvSpPr txBox="1"/>
          <p:nvPr/>
        </p:nvSpPr>
        <p:spPr>
          <a:xfrm>
            <a:off x="4174435" y="463504"/>
            <a:ext cx="6096000" cy="371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sz="18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INFORMAÇÕES DAS ÁREAS: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F7721B2-E4D0-49B2-9301-C33DC3208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826" y="1484888"/>
            <a:ext cx="4593252" cy="45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507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01B467C-F8D5-41D3-B236-68D2AB40C155}"/>
              </a:ext>
            </a:extLst>
          </p:cNvPr>
          <p:cNvSpPr txBox="1"/>
          <p:nvPr/>
        </p:nvSpPr>
        <p:spPr>
          <a:xfrm>
            <a:off x="406244" y="404712"/>
            <a:ext cx="11023756" cy="6704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TRILHA PIRACICABANA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DE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GRUPOS: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 Por Hoje (Charqueada) - 2 reuniões semanais –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Não há dificuldades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 Vontade (Piracicaba) – 1 reunião semanal – Falta de servidores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Caminhar na Luz (Piracicaba) - 4 reuniões semanais – Falta de servidores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DNA (Piracicaba) - 1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reunião semanal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Membros permanecerem e Falta de recém-chegado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Livre para Viver (Piracicaba) - 1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reunião semanal –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Falta de servidores 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Luz do Meio Dia (Piracicaba) - 5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Falta de servidores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Rua (Piracicaba) – 1 reunião semanal – Não há dificuldades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Nova Vida (Piracicaba) – 1 reunião semanal – Não há dificuldades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Renascimento (Piracicaba) – 1 reunião semanal – Membros permanecerem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Resgate (Piracicaba) – 1 reunião semanal – Falta de servidores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Sereno (Piracicaba) – 5 reuniões semanais – Falta de servidores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São Dimas (Piracicaba) – 1 reunião semanal – Falta de servidores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Luz e Esperança (Rio das Pedras) – 3 reuniões semanais – Não há dificuldades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Nascer de novo (São Pedro) – 2 reuniões semanais – Falta de divulgação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9729127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23E433B-877B-4046-B382-BB9FFC350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83" y="1465730"/>
            <a:ext cx="3532234" cy="353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284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D4FBCC2-8F88-4B82-B6A6-34C1760280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77530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88928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E025347-89AB-4CE9-9EDD-F0494CC7FA76}"/>
              </a:ext>
            </a:extLst>
          </p:cNvPr>
          <p:cNvSpPr txBox="1"/>
          <p:nvPr/>
        </p:nvSpPr>
        <p:spPr>
          <a:xfrm>
            <a:off x="406244" y="404712"/>
            <a:ext cx="11023756" cy="630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UNIDADE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DE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GRUPOS: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Bem Estar (Itu) - 4 reuniões semanais – Não há dificuldades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Caminho Alternativo (Cabreuva) – 3 reuniões semanais – Falta de Acolhimento e Falta de Amor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Central (Indaiatuba) - 6 reuniões semanais – Quebra de Tradições e Falta de servidores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Fênix (Indaiatuba) - 2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Falta de comprometimento dos servidores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Liberdade (Rafard) - 2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Falta de recém-chegado e falta de servidores 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Luz de Porto (Porto Feliz) - 3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Despesas altas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Porto Seguro (Cabreuva) – 1 reunião semanal – Não há dificuldades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 Por Hoje (Salto) – 3 reuniões semanais – Quebra de Tradições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 Novo Caminho (Itu) – 1 reunião semanal – Falta de servidores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 Presente para Vida (Salto) – 2 reuniões semanais – Falta de recém-chegados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Unidade (Itu) – 3 reuniões semanais – Quebra de Tradições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Vida Limpa (Itu) – 3 reuniões semanais – Não há dificuldades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08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BB671AB-C153-461C-B8DA-1B9A184B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545" y="1681076"/>
            <a:ext cx="4094910" cy="384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481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D433B86-CFB4-45CE-BB92-8AD4F6A6B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83052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18287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D149FA9-BF44-4385-B558-2E9A81B37ADF}"/>
              </a:ext>
            </a:extLst>
          </p:cNvPr>
          <p:cNvSpPr txBox="1"/>
          <p:nvPr/>
        </p:nvSpPr>
        <p:spPr>
          <a:xfrm>
            <a:off x="406244" y="404712"/>
            <a:ext cx="11023756" cy="6601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VALE DO PARANAPANEMA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DE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GRUPOS: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Vida Nova (Assis) - 3 reuniões semanais – Membros permanecerem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Avaré (Avaré) – 2 reuniões semanais – Não há dificuldades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Doze Passos (Avaré) - 2 reuniões semanais – Não há dificuldades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Juntos Somos Mais Fortes (Indaiatuba) - 2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há dificuldades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Primeiro Passo (Cambará) - 1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reunião semanal –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Falta de servidores 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Renascer (Ibaiti) - 2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Não há dificuldades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Vida Plena (Ipaussu) – 1 reunião semanal – Não há dificuldades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 Por Hoje (Itararé) – 1 reunião semanal – Não há dificuldades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Renascer (Jacarezinho) – 1 reunião semanal – Não utiliza a linguagem de NA, comportamento perturbador, membros mais antigos estão afastando membros mais novos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Fênix (Jacarezinho) – 1 reunião semanal – Falta de servidores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Bom Viver (Ourinhos) – 2 reuniões semanais – Falta de comprometimento com o grupo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Uma Nova Maneira de Viver (Santa Cruz do Rio Pardo) – 1 reunião semanal – Não há dificuldades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82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459E4E5-E4A8-4B45-93B9-F7F283322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59" y="1621013"/>
            <a:ext cx="4574568" cy="394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289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3E057C2-1484-4CA3-AAD9-7FCF363FF8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832290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78985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2C2C8E-C9D1-453C-A224-477BECC3D690}"/>
              </a:ext>
            </a:extLst>
          </p:cNvPr>
          <p:cNvSpPr txBox="1"/>
          <p:nvPr/>
        </p:nvSpPr>
        <p:spPr>
          <a:xfrm>
            <a:off x="433138" y="646759"/>
            <a:ext cx="11023756" cy="4723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VOO À LIBERDADE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t-BR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DE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GRUPOS: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Força e Fé (Agudos) - 1 reunião semanal –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Não há dificuldades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 Vontade (Bauru) – 2 reuniões semanais – 7ª Tradição baixa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Mente Aberta (Bauru) - 2 reuniões semanais – Mudança de local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Milagres Acontecem (Bauru) - 2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Falta de servidores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Novo Mundo (Bauru) - 5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reuniões semanais – Não há dificu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ldades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Esperança Viva (Garça) - 1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reunião semanal – Não há dificuldades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Resgate (Marília) – 3 reuniões semanais – Mudança de local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Gratidão (Perdeneiras) – 1 reunião semanal - 7ª Tradição baixa 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2019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C5F0F011-DD71-4BE0-997A-667AB2C2F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564873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62668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2BE5BC8-D6FF-47B3-8144-6A36BCEB1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42" y="2382803"/>
            <a:ext cx="2196353" cy="273756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20D12D-E6AC-4305-B05A-608C242FB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95" y="2408606"/>
            <a:ext cx="2761129" cy="276112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5DFFFA2-6E04-44DC-B40E-04C192927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825" y="2706968"/>
            <a:ext cx="2301408" cy="243696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DC5B805-2FB8-4469-99F6-DE7117D3B98A}"/>
              </a:ext>
            </a:extLst>
          </p:cNvPr>
          <p:cNvSpPr txBox="1"/>
          <p:nvPr/>
        </p:nvSpPr>
        <p:spPr>
          <a:xfrm>
            <a:off x="1385047" y="968188"/>
            <a:ext cx="876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  <a:latin typeface="Arial Black" panose="020B0A04020102020204" pitchFamily="34" charset="0"/>
              </a:rPr>
              <a:t>ÁREAS QUE FICARAM FALTANDO SER VISITADAS</a:t>
            </a:r>
          </a:p>
        </p:txBody>
      </p:sp>
    </p:spTree>
    <p:extLst>
      <p:ext uri="{BB962C8B-B14F-4D97-AF65-F5344CB8AC3E}">
        <p14:creationId xmlns:p14="http://schemas.microsoft.com/office/powerpoint/2010/main" val="38295903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1DE9D4-7DF2-4C80-B712-6298815C209A}"/>
              </a:ext>
            </a:extLst>
          </p:cNvPr>
          <p:cNvSpPr txBox="1"/>
          <p:nvPr/>
        </p:nvSpPr>
        <p:spPr>
          <a:xfrm>
            <a:off x="1775012" y="1425388"/>
            <a:ext cx="9305364" cy="3395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AGRADEÇO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IMENSAMENTE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OPORTUNIDADE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SERVIR!!!</a:t>
            </a:r>
          </a:p>
        </p:txBody>
      </p:sp>
    </p:spTree>
    <p:extLst>
      <p:ext uri="{BB962C8B-B14F-4D97-AF65-F5344CB8AC3E}">
        <p14:creationId xmlns:p14="http://schemas.microsoft.com/office/powerpoint/2010/main" val="317805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6E237AD-C238-4FB8-B2C0-1B76A1D3B67A}"/>
              </a:ext>
            </a:extLst>
          </p:cNvPr>
          <p:cNvSpPr txBox="1"/>
          <p:nvPr/>
        </p:nvSpPr>
        <p:spPr>
          <a:xfrm>
            <a:off x="433138" y="646759"/>
            <a:ext cx="10796336" cy="5310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ANHANGUERA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t-BR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DE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GRUPOS: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Paz (Araras) - 1 reunião semanal – Falta de organização no grupo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Pilares (Araras) – 2 reuniões semanais – Falta de servidores, baixa frequência e baixa 7ª Tradição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Reviver (Araras) - 2 reuniões semanais – Permanência dos recém-chegado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 Por Hoje (Araras) -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 reuniões semanais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Falta de servidores, falta de recém-chegado e falta de 1ª Tradição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Mais Será Revelado (Ipeúna) -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 reunião semanal – Falta de servidores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Despertar (Leme) -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 reuniões semanais – Baixa frequência dos membros, baixa 7ª Tradição e falta de servidores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Gratidão (Rio Claro) -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 reuniões semanais – Falta de servidores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Viver Limpo (Rio Claro) – 4 reuniões semanais -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Falta de servidores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6248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84E33F3-9153-47AD-86AA-6F44CA684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785525"/>
            <a:ext cx="7475620" cy="350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1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49AA8F5-A6F2-432F-A13F-DCE25A663F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968299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2589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3482</TotalTime>
  <Words>3217</Words>
  <Application>Microsoft Office PowerPoint</Application>
  <PresentationFormat>Widescreen</PresentationFormat>
  <Paragraphs>305</Paragraphs>
  <Slides>61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7" baseType="lpstr">
      <vt:lpstr>Arial</vt:lpstr>
      <vt:lpstr>Arial Black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Gláucia Ciolete</dc:creator>
  <cp:lastModifiedBy>Carvalho Carlos</cp:lastModifiedBy>
  <cp:revision>4</cp:revision>
  <dcterms:created xsi:type="dcterms:W3CDTF">2025-07-18T02:00:23Z</dcterms:created>
  <dcterms:modified xsi:type="dcterms:W3CDTF">2025-08-09T19:37:15Z</dcterms:modified>
</cp:coreProperties>
</file>