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2" d="100"/>
          <a:sy n="82" d="100"/>
        </p:scale>
        <p:origin x="-246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07061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957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741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smtClean="0"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9202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smtClean="0"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017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t>5/7/2018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982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smtClean="0"/>
              <a:t>5/7/2018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123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051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71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336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15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044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5/7/2018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82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5/7/2018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72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5/7/2018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060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339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977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57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gi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39F0D11-E8F3-4304-B180-C8CD203DB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548300" y="671635"/>
            <a:ext cx="10098323" cy="2766528"/>
          </a:xfrm>
        </p:spPr>
        <p:txBody>
          <a:bodyPr>
            <a:normAutofit fontScale="90000"/>
          </a:bodyPr>
          <a:lstStyle/>
          <a:p>
            <a:r>
              <a:rPr lang="pt-BR" dirty="0"/>
              <a:t>MAPEAMENTO NACIONAL DE </a:t>
            </a: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NARCÓTICOS ANÔNIMOS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4094C51-958E-4677-855C-ED47F2D5A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5322090" y="3391588"/>
            <a:ext cx="5413184" cy="550333"/>
          </a:xfrm>
        </p:spPr>
        <p:txBody>
          <a:bodyPr/>
          <a:lstStyle/>
          <a:p>
            <a:r>
              <a:rPr lang="pt-BR" dirty="0"/>
              <a:t>Grupos de na e serviços no brasil 2018-2019</a:t>
            </a:r>
          </a:p>
          <a:p>
            <a:endParaRPr lang="pt-BR" dirty="0"/>
          </a:p>
        </p:txBody>
      </p:sp>
      <p:pic>
        <p:nvPicPr>
          <p:cNvPr id="1028" name="Picture 4" descr="Resultado de imagem para mapa do brasil">
            <a:extLst>
              <a:ext uri="{FF2B5EF4-FFF2-40B4-BE49-F238E27FC236}">
                <a16:creationId xmlns:a16="http://schemas.microsoft.com/office/drawing/2014/main" xmlns="" id="{19A887BE-3C1E-4DB2-A295-A72E602BD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10061">
            <a:off x="2602182" y="3472622"/>
            <a:ext cx="2620304" cy="263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m para logomarca de narcÃ³ticos anÃ´nimos">
            <a:extLst>
              <a:ext uri="{FF2B5EF4-FFF2-40B4-BE49-F238E27FC236}">
                <a16:creationId xmlns:a16="http://schemas.microsoft.com/office/drawing/2014/main" xmlns="" id="{CE162EB9-1BFD-4416-AAC6-98BAD4123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39492">
            <a:off x="3565213" y="4105816"/>
            <a:ext cx="992446" cy="99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EC912683-4022-42B9-9AE1-954F87381A0E}"/>
              </a:ext>
            </a:extLst>
          </p:cNvPr>
          <p:cNvSpPr txBox="1"/>
          <p:nvPr/>
        </p:nvSpPr>
        <p:spPr>
          <a:xfrm rot="21422314">
            <a:off x="6096000" y="4831396"/>
            <a:ext cx="4616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ABNA</a:t>
            </a:r>
          </a:p>
          <a:p>
            <a:pPr algn="ctr"/>
            <a:r>
              <a:rPr lang="pt-BR" dirty="0"/>
              <a:t>Associação Brasileira de Narcóticos Anônimos</a:t>
            </a:r>
          </a:p>
        </p:txBody>
      </p:sp>
    </p:spTree>
    <p:extLst>
      <p:ext uri="{BB962C8B-B14F-4D97-AF65-F5344CB8AC3E}">
        <p14:creationId xmlns:p14="http://schemas.microsoft.com/office/powerpoint/2010/main" val="1985124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A4AD7E8-FEB9-4A5D-8785-4C2902ECD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t-BR" dirty="0"/>
              <a:t>Por que mapear...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368E400-029F-4197-82B7-5D1AE33A651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err="1"/>
              <a:t>AJUDAr</a:t>
            </a:r>
            <a:r>
              <a:rPr lang="pt-BR" dirty="0"/>
              <a:t>  o planejamento do desenvolvimento de novos grupos de na</a:t>
            </a:r>
          </a:p>
          <a:p>
            <a:r>
              <a:rPr lang="pt-BR" dirty="0"/>
              <a:t>Alimentar o novo sistema de busca de reuniões no site brasileiro e no aplicativo do mundial</a:t>
            </a:r>
          </a:p>
          <a:p>
            <a:r>
              <a:rPr lang="pt-BR" dirty="0"/>
              <a:t>Alimentar localização de grupos no </a:t>
            </a:r>
            <a:r>
              <a:rPr lang="pt-BR" dirty="0" err="1"/>
              <a:t>google</a:t>
            </a:r>
            <a:r>
              <a:rPr lang="pt-BR" dirty="0"/>
              <a:t> mapas</a:t>
            </a:r>
          </a:p>
          <a:p>
            <a:r>
              <a:rPr lang="pt-BR" dirty="0"/>
              <a:t>Facilitar prováveis adictos a nos encontrarem</a:t>
            </a:r>
          </a:p>
          <a:p>
            <a:r>
              <a:rPr lang="pt-BR" dirty="0"/>
              <a:t>Prover às Linhas de ajuda suporte adequado para melhor localizarem grupos de na</a:t>
            </a:r>
          </a:p>
          <a:p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74F96071-D67B-4D90-BD36-0EB5426881D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pt-BR" dirty="0"/>
              <a:t>compreender a área de atuação de cada estrutura a partir do mapeamento das fronteiras de serviço de cada </a:t>
            </a:r>
            <a:r>
              <a:rPr lang="pt-BR" dirty="0" err="1"/>
              <a:t>csa</a:t>
            </a:r>
            <a:r>
              <a:rPr lang="pt-BR" dirty="0"/>
              <a:t> e região</a:t>
            </a:r>
          </a:p>
          <a:p>
            <a:r>
              <a:rPr lang="pt-BR" dirty="0"/>
              <a:t>saber quem somos, quantos somos, aonde estamos, o que fazemos, como fazemos e o que devemos melhorar</a:t>
            </a:r>
          </a:p>
          <a:p>
            <a:r>
              <a:rPr lang="pt-BR" dirty="0"/>
              <a:t>planejar de forma mais efetiva os serviços dos </a:t>
            </a:r>
            <a:r>
              <a:rPr lang="pt-BR" dirty="0" err="1"/>
              <a:t>csas</a:t>
            </a:r>
            <a:r>
              <a:rPr lang="pt-BR" dirty="0"/>
              <a:t> e regiões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Picture 2" descr="Resultado de imagem para logomarca de narcÃ³ticos anÃ´nimos">
            <a:extLst>
              <a:ext uri="{FF2B5EF4-FFF2-40B4-BE49-F238E27FC236}">
                <a16:creationId xmlns:a16="http://schemas.microsoft.com/office/drawing/2014/main" xmlns="" id="{CB7B7547-2290-4E13-8532-2EE8E9607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71920" y="162404"/>
            <a:ext cx="1046792" cy="104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181F689A-CD8C-4302-937A-A271BF76D9D9}"/>
              </a:ext>
            </a:extLst>
          </p:cNvPr>
          <p:cNvSpPr txBox="1"/>
          <p:nvPr/>
        </p:nvSpPr>
        <p:spPr>
          <a:xfrm>
            <a:off x="1939636" y="1607127"/>
            <a:ext cx="2230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accent5">
                    <a:lumMod val="75000"/>
                  </a:schemeClr>
                </a:solidFill>
              </a:rPr>
              <a:t>...GRUPOS?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C38DDE89-0906-44D1-85EA-08B8B2AF0861}"/>
              </a:ext>
            </a:extLst>
          </p:cNvPr>
          <p:cNvSpPr txBox="1"/>
          <p:nvPr/>
        </p:nvSpPr>
        <p:spPr>
          <a:xfrm>
            <a:off x="7421949" y="1540868"/>
            <a:ext cx="2230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accent5">
                    <a:lumMod val="75000"/>
                  </a:schemeClr>
                </a:solidFill>
              </a:rPr>
              <a:t>...SERVIÇOS?</a:t>
            </a:r>
          </a:p>
        </p:txBody>
      </p:sp>
    </p:spTree>
    <p:extLst>
      <p:ext uri="{BB962C8B-B14F-4D97-AF65-F5344CB8AC3E}">
        <p14:creationId xmlns:p14="http://schemas.microsoft.com/office/powerpoint/2010/main" val="2970488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B12B75B-87A2-4384-A825-D74DEE25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Que resultados esperar do mapeamento de </a:t>
            </a: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grupos</a:t>
            </a:r>
            <a:r>
              <a:rPr lang="pt-BR" dirty="0"/>
              <a:t>?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59E016DE-EAB9-47C2-8138-7DC9B7421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397" y="2063395"/>
            <a:ext cx="3310128" cy="576262"/>
          </a:xfrm>
        </p:spPr>
        <p:txBody>
          <a:bodyPr/>
          <a:lstStyle/>
          <a:p>
            <a:r>
              <a:rPr lang="pt-BR" dirty="0"/>
              <a:t>Site nacional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11E90A43-34C1-4E80-8AAB-2D171EA522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470351" y="2059383"/>
            <a:ext cx="3310128" cy="576262"/>
          </a:xfrm>
        </p:spPr>
        <p:txBody>
          <a:bodyPr/>
          <a:lstStyle/>
          <a:p>
            <a:r>
              <a:rPr lang="pt-BR" dirty="0"/>
              <a:t>Aplicativo mundial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xmlns="" id="{92931A47-FB62-4BF5-96AD-89F2929047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0936" y="2039029"/>
            <a:ext cx="3310128" cy="576262"/>
          </a:xfrm>
        </p:spPr>
        <p:txBody>
          <a:bodyPr/>
          <a:lstStyle/>
          <a:p>
            <a:r>
              <a:rPr lang="pt-BR" dirty="0"/>
              <a:t>Google mapas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44C46EA0-3AAA-4056-B78E-CE09730E1E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834" y="2635645"/>
            <a:ext cx="3075709" cy="3467652"/>
          </a:xfrm>
          <a:prstGeom prst="rect">
            <a:avLst/>
          </a:prstGeom>
        </p:spPr>
      </p:pic>
      <p:pic>
        <p:nvPicPr>
          <p:cNvPr id="12" name="Imagem 11" descr="Uma imagem contendo captura de tela&#10;&#10;Descrição gerada com alta confiança">
            <a:extLst>
              <a:ext uri="{FF2B5EF4-FFF2-40B4-BE49-F238E27FC236}">
                <a16:creationId xmlns:a16="http://schemas.microsoft.com/office/drawing/2014/main" xmlns="" id="{110E372F-FB53-4163-9F9C-2353933F4D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1811" y="2647057"/>
            <a:ext cx="1967676" cy="349809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1BCE3EED-2E02-49BA-8E44-3C5AE252AE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5290" y="3335943"/>
            <a:ext cx="4355061" cy="2036618"/>
          </a:xfrm>
          <a:prstGeom prst="rect">
            <a:avLst/>
          </a:prstGeom>
        </p:spPr>
      </p:pic>
      <p:pic>
        <p:nvPicPr>
          <p:cNvPr id="11" name="Picture 2" descr="Resultado de imagem para logomarca de narcÃ³ticos anÃ´nimos">
            <a:extLst>
              <a:ext uri="{FF2B5EF4-FFF2-40B4-BE49-F238E27FC236}">
                <a16:creationId xmlns:a16="http://schemas.microsoft.com/office/drawing/2014/main" xmlns="" id="{0855ECC8-C253-482D-8DDC-3AC9A6014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71920" y="162404"/>
            <a:ext cx="1046792" cy="104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720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B12B75B-87A2-4384-A825-D74DEE25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Que resultados esperar do mapeamento de </a:t>
            </a: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SERVIÇOS</a:t>
            </a:r>
            <a:r>
              <a:rPr lang="pt-BR" dirty="0"/>
              <a:t>?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59E016DE-EAB9-47C2-8138-7DC9B7421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94858" y="2070535"/>
            <a:ext cx="7053942" cy="576262"/>
          </a:xfrm>
        </p:spPr>
        <p:txBody>
          <a:bodyPr/>
          <a:lstStyle/>
          <a:p>
            <a:r>
              <a:rPr lang="pt-BR" dirty="0"/>
              <a:t>COMPREENSÃO DA NECESSIDADE DE FRONTEIRAS para melhor planejamento de serviços</a:t>
            </a:r>
          </a:p>
        </p:txBody>
      </p:sp>
      <p:pic>
        <p:nvPicPr>
          <p:cNvPr id="11" name="Picture 2" descr="Resultado de imagem para logomarca de narcÃ³ticos anÃ´nimos">
            <a:extLst>
              <a:ext uri="{FF2B5EF4-FFF2-40B4-BE49-F238E27FC236}">
                <a16:creationId xmlns:a16="http://schemas.microsoft.com/office/drawing/2014/main" xmlns="" id="{0855ECC8-C253-482D-8DDC-3AC9A6014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71920" y="162404"/>
            <a:ext cx="1046792" cy="104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ED662E1B-A886-4F21-8050-EBAD7C21A2BB}"/>
              </a:ext>
            </a:extLst>
          </p:cNvPr>
          <p:cNvSpPr txBox="1"/>
          <p:nvPr/>
        </p:nvSpPr>
        <p:spPr>
          <a:xfrm>
            <a:off x="522515" y="2808514"/>
            <a:ext cx="107115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latin typeface="Abadi" panose="020B0604020202020204" pitchFamily="34" charset="0"/>
              </a:rPr>
              <a:t>“Limites da Área </a:t>
            </a:r>
            <a:endParaRPr lang="pt-BR" i="1" dirty="0">
              <a:latin typeface="Abadi" panose="020B0604020202020204" pitchFamily="34" charset="0"/>
            </a:endParaRPr>
          </a:p>
          <a:p>
            <a:r>
              <a:rPr lang="pt-BR" i="1" dirty="0">
                <a:latin typeface="Abadi" panose="020B0604020202020204" pitchFamily="34" charset="0"/>
              </a:rPr>
              <a:t>Limites claros das áreas ajudam cada CSA a entender suas responsabilidades e garantem que os serviços de NA continuem sendo executados consistentemente. Se um pedido de serviço vier de certo local, não há dúvida de quem é a responsabilidade de responder a ele. E quando os subcomitês de CSA desenvolvem planos de trabalho para o serviço dentro dos seus territórios, eles podem ter a certeza de que todas as suas responsabilidades foram cumpridas. </a:t>
            </a:r>
          </a:p>
          <a:p>
            <a:endParaRPr lang="pt-BR" i="1" dirty="0">
              <a:latin typeface="Abadi" panose="020B0604020202020204" pitchFamily="34" charset="0"/>
            </a:endParaRPr>
          </a:p>
          <a:p>
            <a:r>
              <a:rPr lang="pt-BR" i="1" dirty="0">
                <a:latin typeface="Abadi" panose="020B0604020202020204" pitchFamily="34" charset="0"/>
              </a:rPr>
              <a:t>As divisões mais simples e mais naturais de um território de serviço são baseadas em fronteiras geográficas, políticas ou funcionais já existentes. “</a:t>
            </a:r>
          </a:p>
          <a:p>
            <a:pPr algn="r"/>
            <a:endParaRPr lang="pt-BR" dirty="0">
              <a:solidFill>
                <a:schemeClr val="bg1"/>
              </a:solidFill>
            </a:endParaRPr>
          </a:p>
          <a:p>
            <a:pPr algn="r"/>
            <a:r>
              <a:rPr lang="pt-BR" sz="2000" dirty="0">
                <a:solidFill>
                  <a:schemeClr val="bg1"/>
                </a:solidFill>
              </a:rPr>
              <a:t>GUIA PARA OS SERVIÇOS LOCAIS</a:t>
            </a:r>
          </a:p>
        </p:txBody>
      </p:sp>
    </p:spTree>
    <p:extLst>
      <p:ext uri="{BB962C8B-B14F-4D97-AF65-F5344CB8AC3E}">
        <p14:creationId xmlns:p14="http://schemas.microsoft.com/office/powerpoint/2010/main" val="1994132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B12B75B-87A2-4384-A825-D74DEE25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Que resultados esperar do mapeamento de </a:t>
            </a: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SERVIÇOS</a:t>
            </a:r>
            <a:r>
              <a:rPr lang="pt-BR" dirty="0"/>
              <a:t>?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59E016DE-EAB9-47C2-8138-7DC9B7421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94858" y="2070535"/>
            <a:ext cx="7053942" cy="576262"/>
          </a:xfrm>
        </p:spPr>
        <p:txBody>
          <a:bodyPr/>
          <a:lstStyle/>
          <a:p>
            <a:r>
              <a:rPr lang="pt-BR" dirty="0"/>
              <a:t>FRONTEIRAS DE SERVIÇO BEM DELINEADAS a partir do geoprocessamento dos grupos</a:t>
            </a:r>
          </a:p>
        </p:txBody>
      </p:sp>
      <p:pic>
        <p:nvPicPr>
          <p:cNvPr id="11" name="Picture 2" descr="Resultado de imagem para logomarca de narcÃ³ticos anÃ´nimos">
            <a:extLst>
              <a:ext uri="{FF2B5EF4-FFF2-40B4-BE49-F238E27FC236}">
                <a16:creationId xmlns:a16="http://schemas.microsoft.com/office/drawing/2014/main" xmlns="" id="{0855ECC8-C253-482D-8DDC-3AC9A6014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71920" y="162404"/>
            <a:ext cx="1046792" cy="104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516D27E3-6222-484A-95DA-FC5DA57885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514" y="2708373"/>
            <a:ext cx="4971611" cy="3463827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AD5B6933-24DA-49D2-9C93-5187A258AD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2745" y="2724689"/>
            <a:ext cx="4587764" cy="346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22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B12B75B-87A2-4384-A825-D74DEE25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Que resultados esperar do mapeamento de </a:t>
            </a: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SERVIÇOS</a:t>
            </a:r>
            <a:r>
              <a:rPr lang="pt-BR" dirty="0"/>
              <a:t>?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59E016DE-EAB9-47C2-8138-7DC9B7421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94858" y="2070535"/>
            <a:ext cx="7053942" cy="576262"/>
          </a:xfrm>
        </p:spPr>
        <p:txBody>
          <a:bodyPr/>
          <a:lstStyle/>
          <a:p>
            <a:r>
              <a:rPr lang="pt-BR" dirty="0"/>
              <a:t>Dados de serviço</a:t>
            </a:r>
          </a:p>
        </p:txBody>
      </p:sp>
      <p:pic>
        <p:nvPicPr>
          <p:cNvPr id="11" name="Picture 2" descr="Resultado de imagem para logomarca de narcÃ³ticos anÃ´nimos">
            <a:extLst>
              <a:ext uri="{FF2B5EF4-FFF2-40B4-BE49-F238E27FC236}">
                <a16:creationId xmlns:a16="http://schemas.microsoft.com/office/drawing/2014/main" xmlns="" id="{0855ECC8-C253-482D-8DDC-3AC9A6014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71920" y="162404"/>
            <a:ext cx="1046792" cy="104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F8995773-A58A-4DB3-A426-00ADF0C77E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9413" y="2842201"/>
            <a:ext cx="8313174" cy="332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5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B12B75B-87A2-4384-A825-D74DEE25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/>
              <a:t>O aplicativo dos serviços mundiais está pronto e funcional localizando os grupos. Por que fazer novo mapeamento?</a:t>
            </a:r>
          </a:p>
        </p:txBody>
      </p:sp>
      <p:pic>
        <p:nvPicPr>
          <p:cNvPr id="11" name="Picture 2" descr="Resultado de imagem para logomarca de narcÃ³ticos anÃ´nimos">
            <a:extLst>
              <a:ext uri="{FF2B5EF4-FFF2-40B4-BE49-F238E27FC236}">
                <a16:creationId xmlns:a16="http://schemas.microsoft.com/office/drawing/2014/main" xmlns="" id="{0855ECC8-C253-482D-8DDC-3AC9A6014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71920" y="162404"/>
            <a:ext cx="1046792" cy="104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038C0965-F2A9-4883-821B-25EAF48F0E40}"/>
              </a:ext>
            </a:extLst>
          </p:cNvPr>
          <p:cNvSpPr txBox="1"/>
          <p:nvPr/>
        </p:nvSpPr>
        <p:spPr>
          <a:xfrm>
            <a:off x="522515" y="2101932"/>
            <a:ext cx="1071154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latin typeface="Abadi" panose="020B0604020202020204" pitchFamily="34" charset="0"/>
              </a:rPr>
              <a:t>As informações que passamos aos Serviços Mundiais são de endereços de Grupos. Eles simplesmente jogam os nossos endereços no sistema deles e a marcação é feita.  No entanto, temos vários problemas que só com uma marcação acurada resolveremos:</a:t>
            </a:r>
          </a:p>
          <a:p>
            <a:pPr marL="342900" indent="-342900">
              <a:buAutoNum type="arabicPeriod"/>
            </a:pPr>
            <a:r>
              <a:rPr lang="pt-BR" b="1" i="1" dirty="0">
                <a:latin typeface="Abadi" panose="020B0604020202020204" pitchFamily="34" charset="0"/>
              </a:rPr>
              <a:t>15% dos endereços dos Grupos não são encontráveis corretamente no Google, por erro na forma de </a:t>
            </a:r>
            <a:r>
              <a:rPr lang="pt-BR" b="1" i="1" dirty="0" err="1">
                <a:latin typeface="Abadi" panose="020B0604020202020204" pitchFamily="34" charset="0"/>
              </a:rPr>
              <a:t>digfitação</a:t>
            </a:r>
            <a:r>
              <a:rPr lang="pt-BR" b="1" i="1" dirty="0">
                <a:latin typeface="Abadi" panose="020B0604020202020204" pitchFamily="34" charset="0"/>
              </a:rPr>
              <a:t> do endereço, erro do registro do logradouro na Prefeitura, utilização de nomes antigos de logradouros, etc. Vários endereços são como: Praça </a:t>
            </a:r>
            <a:r>
              <a:rPr lang="pt-BR" b="1" i="1" dirty="0" err="1">
                <a:latin typeface="Abadi" panose="020B0604020202020204" pitchFamily="34" charset="0"/>
              </a:rPr>
              <a:t>Antonio</a:t>
            </a:r>
            <a:r>
              <a:rPr lang="pt-BR" b="1" i="1" dirty="0">
                <a:latin typeface="Abadi" panose="020B0604020202020204" pitchFamily="34" charset="0"/>
              </a:rPr>
              <a:t> </a:t>
            </a:r>
            <a:r>
              <a:rPr lang="pt-BR" b="1" i="1" dirty="0" err="1">
                <a:latin typeface="Abadi" panose="020B0604020202020204" pitchFamily="34" charset="0"/>
              </a:rPr>
              <a:t>Luis</a:t>
            </a:r>
            <a:r>
              <a:rPr lang="pt-BR" b="1" i="1" dirty="0">
                <a:latin typeface="Abadi" panose="020B0604020202020204" pitchFamily="34" charset="0"/>
              </a:rPr>
              <a:t>, sem número. Desta forma não há como encontrar e o sistema marcar em qualquer lugar da rua.</a:t>
            </a:r>
          </a:p>
          <a:p>
            <a:pPr marL="342900" indent="-342900">
              <a:buAutoNum type="arabicPeriod"/>
            </a:pPr>
            <a:r>
              <a:rPr lang="pt-BR" b="1" i="1" dirty="0">
                <a:latin typeface="Abadi" panose="020B0604020202020204" pitchFamily="34" charset="0"/>
              </a:rPr>
              <a:t>30% dos endereços, quando o </a:t>
            </a:r>
            <a:r>
              <a:rPr lang="pt-BR" b="1" i="1" dirty="0" err="1">
                <a:latin typeface="Abadi" panose="020B0604020202020204" pitchFamily="34" charset="0"/>
              </a:rPr>
              <a:t>Googe</a:t>
            </a:r>
            <a:r>
              <a:rPr lang="pt-BR" b="1" i="1" dirty="0">
                <a:latin typeface="Abadi" panose="020B0604020202020204" pitchFamily="34" charset="0"/>
              </a:rPr>
              <a:t> automaticamente coloca o marcador na porta do endereço dado, nem sempre  é o local da reunião. Pode ser numa entrada da rua lateral, num prédio anexo nos fundos. Por isso há necessidade de checagem caso a caso e é preciso marcar exatamente o local da porta do Grupo.</a:t>
            </a:r>
          </a:p>
          <a:p>
            <a:pPr marL="342900" indent="-342900">
              <a:buAutoNum type="arabicPeriod"/>
            </a:pPr>
            <a:endParaRPr lang="pt-BR" b="1" i="1" dirty="0">
              <a:latin typeface="Abadi" panose="020B0604020202020204" pitchFamily="34" charset="0"/>
            </a:endParaRPr>
          </a:p>
          <a:p>
            <a:pPr marL="342900" indent="-342900">
              <a:buAutoNum type="arabicPeriod"/>
            </a:pPr>
            <a:endParaRPr lang="pt-BR" b="1" i="1" dirty="0">
              <a:latin typeface="Abadi" panose="020B0604020202020204" pitchFamily="34" charset="0"/>
            </a:endParaRPr>
          </a:p>
          <a:p>
            <a:r>
              <a:rPr lang="pt-BR" b="1" i="1" dirty="0">
                <a:solidFill>
                  <a:schemeClr val="bg1"/>
                </a:solidFill>
                <a:latin typeface="Abadi" panose="020B0604020202020204" pitchFamily="34" charset="0"/>
              </a:rPr>
              <a:t>Com isso, nós passaremos aos Serviços Mundiais e  para o Google Mapas, o georreferenciamento do Grupo, ou seja, Latitude e Longitude e não um endereço.</a:t>
            </a:r>
            <a:endParaRPr lang="pt-BR" i="1" dirty="0">
              <a:solidFill>
                <a:schemeClr val="bg1"/>
              </a:solidFill>
              <a:latin typeface="Abadi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5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9D2A27-C98E-4A1C-B632-3D95B52CF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373" y="685800"/>
            <a:ext cx="10396882" cy="1158140"/>
          </a:xfrm>
        </p:spPr>
        <p:txBody>
          <a:bodyPr>
            <a:noAutofit/>
          </a:bodyPr>
          <a:lstStyle/>
          <a:p>
            <a:r>
              <a:rPr lang="pt-BR" sz="3600" dirty="0"/>
              <a:t>Marcação na porta do grupo, dando possibilidade da pessoa olhar pelo </a:t>
            </a:r>
            <a:r>
              <a:rPr lang="pt-BR" sz="3600" dirty="0" err="1"/>
              <a:t>street</a:t>
            </a:r>
            <a:r>
              <a:rPr lang="pt-BR" sz="3600" dirty="0"/>
              <a:t> </a:t>
            </a:r>
            <a:r>
              <a:rPr lang="pt-BR" sz="3600" dirty="0" err="1"/>
              <a:t>view</a:t>
            </a:r>
            <a:r>
              <a:rPr lang="pt-BR" sz="3600" dirty="0"/>
              <a:t> e ver exatamente o local do grupo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7C78ABB4-5964-4781-A829-B5B18707F3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373" y="2208515"/>
            <a:ext cx="5663780" cy="326402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DCB4E7AE-D96A-4F4D-ACA5-F40E1E4944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756" y="2208514"/>
            <a:ext cx="5231960" cy="3264030"/>
          </a:xfrm>
          <a:prstGeom prst="rect">
            <a:avLst/>
          </a:prstGeom>
        </p:spPr>
      </p:pic>
      <p:pic>
        <p:nvPicPr>
          <p:cNvPr id="7" name="Picture 2" descr="Resultado de imagem para logomarca de narcÃ³ticos anÃ´nimos">
            <a:extLst>
              <a:ext uri="{FF2B5EF4-FFF2-40B4-BE49-F238E27FC236}">
                <a16:creationId xmlns:a16="http://schemas.microsoft.com/office/drawing/2014/main" xmlns="" id="{0A8548EC-2F76-4595-AA8D-248F903A7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71920" y="162404"/>
            <a:ext cx="1046792" cy="104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742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803618C7-A334-4D30-AC7D-261CAF91A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2079" y="345803"/>
            <a:ext cx="4856158" cy="679994"/>
          </a:xfrm>
        </p:spPr>
        <p:txBody>
          <a:bodyPr/>
          <a:lstStyle/>
          <a:p>
            <a:r>
              <a:rPr lang="pt-BR" dirty="0"/>
              <a:t>Precisamos de Voluntários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6AB379EF-6A3B-4988-B02F-172988C96B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9525" y="1209196"/>
            <a:ext cx="5088712" cy="2512852"/>
          </a:xfrm>
        </p:spPr>
        <p:txBody>
          <a:bodyPr/>
          <a:lstStyle/>
          <a:p>
            <a:r>
              <a:rPr lang="pt-BR" dirty="0"/>
              <a:t>De boa vontade que queriam aprender a utilizar o </a:t>
            </a:r>
            <a:r>
              <a:rPr lang="pt-BR" dirty="0" err="1"/>
              <a:t>google</a:t>
            </a:r>
            <a:r>
              <a:rPr lang="pt-BR" dirty="0"/>
              <a:t> Earth (ferramenta gratuita), 1 em cada estado brasileiro e nos estados de MG, SP e RJ, 2 voluntários em cada estado</a:t>
            </a:r>
          </a:p>
          <a:p>
            <a:r>
              <a:rPr lang="pt-BR" dirty="0"/>
              <a:t>Devem ter computador e acesso a internet</a:t>
            </a:r>
          </a:p>
          <a:p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3159F9CC-11AF-416D-98D4-24F4C01E9E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345803"/>
            <a:ext cx="4864491" cy="679994"/>
          </a:xfrm>
        </p:spPr>
        <p:txBody>
          <a:bodyPr/>
          <a:lstStyle/>
          <a:p>
            <a:r>
              <a:rPr lang="pt-BR" dirty="0"/>
              <a:t>O que oferecemos?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4A6890B2-109E-443A-9A83-AFA7D268014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71778" y="1209196"/>
            <a:ext cx="5088713" cy="2512852"/>
          </a:xfrm>
        </p:spPr>
        <p:txBody>
          <a:bodyPr/>
          <a:lstStyle/>
          <a:p>
            <a:r>
              <a:rPr lang="pt-BR" dirty="0"/>
              <a:t>Treinamento </a:t>
            </a:r>
            <a:r>
              <a:rPr lang="pt-BR" dirty="0" err="1"/>
              <a:t>on</a:t>
            </a:r>
            <a:r>
              <a:rPr lang="pt-BR" dirty="0"/>
              <a:t> </a:t>
            </a:r>
            <a:r>
              <a:rPr lang="pt-BR" dirty="0" err="1"/>
              <a:t>line</a:t>
            </a: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7" name="Picture 2" descr="Resultado de imagem para logomarca de narcÃ³ticos anÃ´nimos">
            <a:extLst>
              <a:ext uri="{FF2B5EF4-FFF2-40B4-BE49-F238E27FC236}">
                <a16:creationId xmlns:a16="http://schemas.microsoft.com/office/drawing/2014/main" xmlns="" id="{286D7A72-8F2A-4520-B1A0-11875AEC6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71920" y="162404"/>
            <a:ext cx="1046792" cy="104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5659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Evento Principal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369</TotalTime>
  <Words>600</Words>
  <Application>Microsoft Office PowerPoint</Application>
  <PresentationFormat>Personalizar</PresentationFormat>
  <Paragraphs>47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Evento Principal</vt:lpstr>
      <vt:lpstr>MAPEAMENTO NACIONAL DE NARCÓTICOS ANÔNIMOS</vt:lpstr>
      <vt:lpstr>Por que mapear...</vt:lpstr>
      <vt:lpstr>Que resultados esperar do mapeamento de grupos?</vt:lpstr>
      <vt:lpstr>Que resultados esperar do mapeamento de SERVIÇOS?</vt:lpstr>
      <vt:lpstr>Que resultados esperar do mapeamento de SERVIÇOS?</vt:lpstr>
      <vt:lpstr>Que resultados esperar do mapeamento de SERVIÇOS?</vt:lpstr>
      <vt:lpstr>O aplicativo dos serviços mundiais está pronto e funcional localizando os grupos. Por que fazer novo mapeamento?</vt:lpstr>
      <vt:lpstr>Marcação na porta do grupo, dando possibilidade da pessoa olhar pelo street view e ver exatamente o local do grupo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MAPEAMENTO NACIONAL DE NARCÓTICOS ANÔNIMOS</dc:title>
  <dc:creator>Note_03</dc:creator>
  <cp:lastModifiedBy>marcelog</cp:lastModifiedBy>
  <cp:revision>23</cp:revision>
  <dcterms:created xsi:type="dcterms:W3CDTF">2018-04-01T19:44:53Z</dcterms:created>
  <dcterms:modified xsi:type="dcterms:W3CDTF">2018-05-07T11:17:37Z</dcterms:modified>
</cp:coreProperties>
</file>