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4"/>
  </p:notesMasterIdLst>
  <p:sldIdLst>
    <p:sldId id="271" r:id="rId2"/>
    <p:sldId id="277" r:id="rId3"/>
    <p:sldId id="272" r:id="rId4"/>
    <p:sldId id="280" r:id="rId5"/>
    <p:sldId id="282" r:id="rId6"/>
    <p:sldId id="283" r:id="rId7"/>
    <p:sldId id="284" r:id="rId8"/>
    <p:sldId id="285" r:id="rId9"/>
    <p:sldId id="273" r:id="rId10"/>
    <p:sldId id="275" r:id="rId11"/>
    <p:sldId id="276" r:id="rId12"/>
    <p:sldId id="256" r:id="rId13"/>
    <p:sldId id="258" r:id="rId14"/>
    <p:sldId id="259" r:id="rId15"/>
    <p:sldId id="260" r:id="rId16"/>
    <p:sldId id="262" r:id="rId17"/>
    <p:sldId id="257" r:id="rId18"/>
    <p:sldId id="261" r:id="rId19"/>
    <p:sldId id="263" r:id="rId20"/>
    <p:sldId id="264" r:id="rId21"/>
    <p:sldId id="265" r:id="rId22"/>
    <p:sldId id="266" r:id="rId23"/>
    <p:sldId id="268" r:id="rId24"/>
    <p:sldId id="269" r:id="rId25"/>
    <p:sldId id="270" r:id="rId26"/>
    <p:sldId id="287" r:id="rId27"/>
    <p:sldId id="288" r:id="rId28"/>
    <p:sldId id="290" r:id="rId29"/>
    <p:sldId id="291" r:id="rId30"/>
    <p:sldId id="289" r:id="rId31"/>
    <p:sldId id="292" r:id="rId32"/>
    <p:sldId id="29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4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918B7E-6A10-4A87-B93E-99600121F33F}" type="doc">
      <dgm:prSet loTypeId="urn:microsoft.com/office/officeart/2005/8/layout/cycle4" loCatId="matrix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E69CE8EC-52E4-421C-BEBA-F2B1D2693B01}">
      <dgm:prSet phldrT="[Texto]" custT="1"/>
      <dgm:spPr/>
      <dgm:t>
        <a:bodyPr/>
        <a:lstStyle/>
        <a:p>
          <a:r>
            <a:rPr lang="pt-BR" sz="13800" dirty="0"/>
            <a:t>1</a:t>
          </a:r>
        </a:p>
      </dgm:t>
    </dgm:pt>
    <dgm:pt modelId="{F77E9D9B-C35E-4E5B-860E-D6468185BC0B}" type="parTrans" cxnId="{AB898EA8-4101-4B32-A88B-A920035A1C42}">
      <dgm:prSet/>
      <dgm:spPr/>
      <dgm:t>
        <a:bodyPr/>
        <a:lstStyle/>
        <a:p>
          <a:endParaRPr lang="pt-BR"/>
        </a:p>
      </dgm:t>
    </dgm:pt>
    <dgm:pt modelId="{12F4FC65-5407-40F3-AAAB-1B7A3C00081A}" type="sibTrans" cxnId="{AB898EA8-4101-4B32-A88B-A920035A1C42}">
      <dgm:prSet/>
      <dgm:spPr/>
      <dgm:t>
        <a:bodyPr/>
        <a:lstStyle/>
        <a:p>
          <a:endParaRPr lang="pt-BR"/>
        </a:p>
      </dgm:t>
    </dgm:pt>
    <dgm:pt modelId="{C033C4CD-284A-4FCB-9555-E9AE365CCFEB}">
      <dgm:prSet phldrT="[Texto]" custT="1"/>
      <dgm:spPr/>
      <dgm:t>
        <a:bodyPr/>
        <a:lstStyle/>
        <a:p>
          <a:r>
            <a:rPr lang="pt-BR" sz="13800" dirty="0"/>
            <a:t>2</a:t>
          </a:r>
        </a:p>
      </dgm:t>
    </dgm:pt>
    <dgm:pt modelId="{DF0A6BF6-3797-446B-900F-5178692A4291}" type="parTrans" cxnId="{01EEF2A7-FBE2-4F05-B97A-9DF6EDD93341}">
      <dgm:prSet/>
      <dgm:spPr/>
      <dgm:t>
        <a:bodyPr/>
        <a:lstStyle/>
        <a:p>
          <a:endParaRPr lang="pt-BR"/>
        </a:p>
      </dgm:t>
    </dgm:pt>
    <dgm:pt modelId="{07A3EF10-34A5-4313-972A-DF53F771C71C}" type="sibTrans" cxnId="{01EEF2A7-FBE2-4F05-B97A-9DF6EDD93341}">
      <dgm:prSet/>
      <dgm:spPr/>
      <dgm:t>
        <a:bodyPr/>
        <a:lstStyle/>
        <a:p>
          <a:endParaRPr lang="pt-BR"/>
        </a:p>
      </dgm:t>
    </dgm:pt>
    <dgm:pt modelId="{AB87C870-CDA5-4982-96C3-14DBF97844AF}">
      <dgm:prSet phldrT="[Texto]" custT="1"/>
      <dgm:spPr/>
      <dgm:t>
        <a:bodyPr/>
        <a:lstStyle/>
        <a:p>
          <a:r>
            <a:rPr lang="pt-BR" sz="13800" dirty="0"/>
            <a:t>4</a:t>
          </a:r>
        </a:p>
      </dgm:t>
    </dgm:pt>
    <dgm:pt modelId="{617BDB68-ABFB-4B1F-B704-DD43E8FAE681}" type="parTrans" cxnId="{52754669-39E7-48FF-BF9F-6626D349FD8D}">
      <dgm:prSet/>
      <dgm:spPr/>
      <dgm:t>
        <a:bodyPr/>
        <a:lstStyle/>
        <a:p>
          <a:endParaRPr lang="pt-BR"/>
        </a:p>
      </dgm:t>
    </dgm:pt>
    <dgm:pt modelId="{BCE714B4-D73B-4EF8-A741-84F86C853012}" type="sibTrans" cxnId="{52754669-39E7-48FF-BF9F-6626D349FD8D}">
      <dgm:prSet/>
      <dgm:spPr/>
      <dgm:t>
        <a:bodyPr/>
        <a:lstStyle/>
        <a:p>
          <a:endParaRPr lang="pt-BR"/>
        </a:p>
      </dgm:t>
    </dgm:pt>
    <dgm:pt modelId="{61F06BF1-D7B2-473F-A4EC-D8CDABEF6D17}">
      <dgm:prSet phldrT="[Texto]" custT="1"/>
      <dgm:spPr/>
      <dgm:t>
        <a:bodyPr/>
        <a:lstStyle/>
        <a:p>
          <a:r>
            <a:rPr lang="pt-BR" sz="13800" dirty="0"/>
            <a:t>3</a:t>
          </a:r>
        </a:p>
      </dgm:t>
    </dgm:pt>
    <dgm:pt modelId="{813D3E28-6001-4772-A29F-F2436F2B1A83}" type="parTrans" cxnId="{8BFF0242-5A4E-423B-963D-A8F9331F3881}">
      <dgm:prSet/>
      <dgm:spPr/>
      <dgm:t>
        <a:bodyPr/>
        <a:lstStyle/>
        <a:p>
          <a:endParaRPr lang="pt-BR"/>
        </a:p>
      </dgm:t>
    </dgm:pt>
    <dgm:pt modelId="{04785A28-88D5-4E96-B0EB-3727BA48BD78}" type="sibTrans" cxnId="{8BFF0242-5A4E-423B-963D-A8F9331F3881}">
      <dgm:prSet/>
      <dgm:spPr/>
      <dgm:t>
        <a:bodyPr/>
        <a:lstStyle/>
        <a:p>
          <a:endParaRPr lang="pt-BR"/>
        </a:p>
      </dgm:t>
    </dgm:pt>
    <dgm:pt modelId="{0B98E0D3-835F-41F9-87F5-4B8A45269823}" type="pres">
      <dgm:prSet presAssocID="{CA918B7E-6A10-4A87-B93E-99600121F33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2856F1C-D227-4AB6-9DA5-E80A949BA62C}" type="pres">
      <dgm:prSet presAssocID="{CA918B7E-6A10-4A87-B93E-99600121F33F}" presName="children" presStyleCnt="0"/>
      <dgm:spPr/>
    </dgm:pt>
    <dgm:pt modelId="{DA20B511-589F-4D75-B722-E803012EF510}" type="pres">
      <dgm:prSet presAssocID="{CA918B7E-6A10-4A87-B93E-99600121F33F}" presName="childPlaceholder" presStyleCnt="0"/>
      <dgm:spPr/>
    </dgm:pt>
    <dgm:pt modelId="{11FF8BA7-78A6-4C66-99BB-C8F8C49108A1}" type="pres">
      <dgm:prSet presAssocID="{CA918B7E-6A10-4A87-B93E-99600121F33F}" presName="circle" presStyleCnt="0"/>
      <dgm:spPr/>
    </dgm:pt>
    <dgm:pt modelId="{CBC8DF25-0424-4B22-9609-259F03539B21}" type="pres">
      <dgm:prSet presAssocID="{CA918B7E-6A10-4A87-B93E-99600121F33F}" presName="quadrant1" presStyleLbl="node1" presStyleIdx="0" presStyleCnt="4" custScaleY="99075" custLinFactNeighborX="653" custLinFactNeighborY="-7725">
        <dgm:presLayoutVars>
          <dgm:chMax val="1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  <dgm:pt modelId="{E9D05794-3B8A-4169-B4FD-C6E7E00EE06F}" type="pres">
      <dgm:prSet presAssocID="{CA918B7E-6A10-4A87-B93E-99600121F33F}" presName="quadrant2" presStyleLbl="node1" presStyleIdx="1" presStyleCnt="4" custLinFactNeighborX="-549" custLinFactNeighborY="-6627">
        <dgm:presLayoutVars>
          <dgm:chMax val="1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  <dgm:pt modelId="{FF31C5DA-7D8F-443E-98FF-712A9E56922D}" type="pres">
      <dgm:prSet presAssocID="{CA918B7E-6A10-4A87-B93E-99600121F33F}" presName="quadrant3" presStyleLbl="node1" presStyleIdx="2" presStyleCnt="4" custLinFactNeighborX="-549" custLinFactNeighborY="-10979">
        <dgm:presLayoutVars>
          <dgm:chMax val="1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  <dgm:pt modelId="{CEF454DA-E2CB-4A58-8583-856956E729C0}" type="pres">
      <dgm:prSet presAssocID="{CA918B7E-6A10-4A87-B93E-99600121F33F}" presName="quadrant4" presStyleLbl="node1" presStyleIdx="3" presStyleCnt="4" custLinFactNeighborX="-549" custLinFactNeighborY="-10979">
        <dgm:presLayoutVars>
          <dgm:chMax val="1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  <dgm:pt modelId="{299DBBF6-545F-4D2E-8754-3C7ED1DEF4AE}" type="pres">
      <dgm:prSet presAssocID="{CA918B7E-6A10-4A87-B93E-99600121F33F}" presName="quadrantPlaceholder" presStyleCnt="0"/>
      <dgm:spPr/>
    </dgm:pt>
    <dgm:pt modelId="{385B44C0-9EF1-4ABD-A3C7-47281C27876D}" type="pres">
      <dgm:prSet presAssocID="{CA918B7E-6A10-4A87-B93E-99600121F33F}" presName="center1" presStyleLbl="fgShp" presStyleIdx="0" presStyleCnt="2" custScaleX="137460" custScaleY="150659" custLinFactNeighborX="-8902" custLinFactNeighborY="-13661"/>
      <dgm:spPr>
        <a:prstGeom prst="quadArrow">
          <a:avLst/>
        </a:prstGeom>
      </dgm:spPr>
    </dgm:pt>
    <dgm:pt modelId="{9EFFCFFC-2580-4F9C-95B3-F88CF7C98F7A}" type="pres">
      <dgm:prSet presAssocID="{CA918B7E-6A10-4A87-B93E-99600121F33F}" presName="center2" presStyleLbl="fgShp" presStyleIdx="1" presStyleCnt="2" custFlipVert="1" custScaleX="40213" custScaleY="8384" custLinFactNeighborX="-7165" custLinFactNeighborY="-50882"/>
      <dgm:spPr>
        <a:prstGeom prst="ellipse">
          <a:avLst/>
        </a:prstGeom>
      </dgm:spPr>
    </dgm:pt>
  </dgm:ptLst>
  <dgm:cxnLst>
    <dgm:cxn modelId="{DB482450-F45A-40C5-A2E2-ED4C973E9CD4}" type="presOf" srcId="{C033C4CD-284A-4FCB-9555-E9AE365CCFEB}" destId="{E9D05794-3B8A-4169-B4FD-C6E7E00EE06F}" srcOrd="0" destOrd="0" presId="urn:microsoft.com/office/officeart/2005/8/layout/cycle4"/>
    <dgm:cxn modelId="{CE50CD71-8177-4CED-B392-B10047171DF5}" type="presOf" srcId="{AB87C870-CDA5-4982-96C3-14DBF97844AF}" destId="{FF31C5DA-7D8F-443E-98FF-712A9E56922D}" srcOrd="0" destOrd="0" presId="urn:microsoft.com/office/officeart/2005/8/layout/cycle4"/>
    <dgm:cxn modelId="{AB898EA8-4101-4B32-A88B-A920035A1C42}" srcId="{CA918B7E-6A10-4A87-B93E-99600121F33F}" destId="{E69CE8EC-52E4-421C-BEBA-F2B1D2693B01}" srcOrd="0" destOrd="0" parTransId="{F77E9D9B-C35E-4E5B-860E-D6468185BC0B}" sibTransId="{12F4FC65-5407-40F3-AAAB-1B7A3C00081A}"/>
    <dgm:cxn modelId="{8BFF0242-5A4E-423B-963D-A8F9331F3881}" srcId="{CA918B7E-6A10-4A87-B93E-99600121F33F}" destId="{61F06BF1-D7B2-473F-A4EC-D8CDABEF6D17}" srcOrd="3" destOrd="0" parTransId="{813D3E28-6001-4772-A29F-F2436F2B1A83}" sibTransId="{04785A28-88D5-4E96-B0EB-3727BA48BD78}"/>
    <dgm:cxn modelId="{01EEF2A7-FBE2-4F05-B97A-9DF6EDD93341}" srcId="{CA918B7E-6A10-4A87-B93E-99600121F33F}" destId="{C033C4CD-284A-4FCB-9555-E9AE365CCFEB}" srcOrd="1" destOrd="0" parTransId="{DF0A6BF6-3797-446B-900F-5178692A4291}" sibTransId="{07A3EF10-34A5-4313-972A-DF53F771C71C}"/>
    <dgm:cxn modelId="{13292CEE-89DC-4DE7-98D5-52398D0C0B41}" type="presOf" srcId="{61F06BF1-D7B2-473F-A4EC-D8CDABEF6D17}" destId="{CEF454DA-E2CB-4A58-8583-856956E729C0}" srcOrd="0" destOrd="0" presId="urn:microsoft.com/office/officeart/2005/8/layout/cycle4"/>
    <dgm:cxn modelId="{A5215133-96D0-4D5E-A0D4-AD79CDEAD349}" type="presOf" srcId="{CA918B7E-6A10-4A87-B93E-99600121F33F}" destId="{0B98E0D3-835F-41F9-87F5-4B8A45269823}" srcOrd="0" destOrd="0" presId="urn:microsoft.com/office/officeart/2005/8/layout/cycle4"/>
    <dgm:cxn modelId="{52754669-39E7-48FF-BF9F-6626D349FD8D}" srcId="{CA918B7E-6A10-4A87-B93E-99600121F33F}" destId="{AB87C870-CDA5-4982-96C3-14DBF97844AF}" srcOrd="2" destOrd="0" parTransId="{617BDB68-ABFB-4B1F-B704-DD43E8FAE681}" sibTransId="{BCE714B4-D73B-4EF8-A741-84F86C853012}"/>
    <dgm:cxn modelId="{76EDB333-6975-4FA8-AE0B-8CE134BF9698}" type="presOf" srcId="{E69CE8EC-52E4-421C-BEBA-F2B1D2693B01}" destId="{CBC8DF25-0424-4B22-9609-259F03539B21}" srcOrd="0" destOrd="0" presId="urn:microsoft.com/office/officeart/2005/8/layout/cycle4"/>
    <dgm:cxn modelId="{E7E6F310-9D53-4E4A-8478-8C8A81F6ACE2}" type="presParOf" srcId="{0B98E0D3-835F-41F9-87F5-4B8A45269823}" destId="{E2856F1C-D227-4AB6-9DA5-E80A949BA62C}" srcOrd="0" destOrd="0" presId="urn:microsoft.com/office/officeart/2005/8/layout/cycle4"/>
    <dgm:cxn modelId="{4F072CA9-A851-40E6-AA6E-F7DF01A09A51}" type="presParOf" srcId="{E2856F1C-D227-4AB6-9DA5-E80A949BA62C}" destId="{DA20B511-589F-4D75-B722-E803012EF510}" srcOrd="0" destOrd="0" presId="urn:microsoft.com/office/officeart/2005/8/layout/cycle4"/>
    <dgm:cxn modelId="{2336B5B0-FA20-4DA3-B4FD-0C27BB75C732}" type="presParOf" srcId="{0B98E0D3-835F-41F9-87F5-4B8A45269823}" destId="{11FF8BA7-78A6-4C66-99BB-C8F8C49108A1}" srcOrd="1" destOrd="0" presId="urn:microsoft.com/office/officeart/2005/8/layout/cycle4"/>
    <dgm:cxn modelId="{960C27A1-5E9C-4955-B6EE-CF8932A49A38}" type="presParOf" srcId="{11FF8BA7-78A6-4C66-99BB-C8F8C49108A1}" destId="{CBC8DF25-0424-4B22-9609-259F03539B21}" srcOrd="0" destOrd="0" presId="urn:microsoft.com/office/officeart/2005/8/layout/cycle4"/>
    <dgm:cxn modelId="{4EA005D8-EBC3-41C4-8B73-44195F9AA017}" type="presParOf" srcId="{11FF8BA7-78A6-4C66-99BB-C8F8C49108A1}" destId="{E9D05794-3B8A-4169-B4FD-C6E7E00EE06F}" srcOrd="1" destOrd="0" presId="urn:microsoft.com/office/officeart/2005/8/layout/cycle4"/>
    <dgm:cxn modelId="{1BDB459E-8EDF-4073-B03F-3ADD6BA7D1FC}" type="presParOf" srcId="{11FF8BA7-78A6-4C66-99BB-C8F8C49108A1}" destId="{FF31C5DA-7D8F-443E-98FF-712A9E56922D}" srcOrd="2" destOrd="0" presId="urn:microsoft.com/office/officeart/2005/8/layout/cycle4"/>
    <dgm:cxn modelId="{AB2356A8-639E-475C-9D20-769B5C9A44DE}" type="presParOf" srcId="{11FF8BA7-78A6-4C66-99BB-C8F8C49108A1}" destId="{CEF454DA-E2CB-4A58-8583-856956E729C0}" srcOrd="3" destOrd="0" presId="urn:microsoft.com/office/officeart/2005/8/layout/cycle4"/>
    <dgm:cxn modelId="{76D05DCF-FBE5-443E-9660-BF55484DF19D}" type="presParOf" srcId="{11FF8BA7-78A6-4C66-99BB-C8F8C49108A1}" destId="{299DBBF6-545F-4D2E-8754-3C7ED1DEF4AE}" srcOrd="4" destOrd="0" presId="urn:microsoft.com/office/officeart/2005/8/layout/cycle4"/>
    <dgm:cxn modelId="{F1B9BB1E-19C8-4357-856A-D190D9B37519}" type="presParOf" srcId="{0B98E0D3-835F-41F9-87F5-4B8A45269823}" destId="{385B44C0-9EF1-4ABD-A3C7-47281C27876D}" srcOrd="2" destOrd="0" presId="urn:microsoft.com/office/officeart/2005/8/layout/cycle4"/>
    <dgm:cxn modelId="{A8BA553A-B841-4B81-8E3C-A7EA46B615D2}" type="presParOf" srcId="{0B98E0D3-835F-41F9-87F5-4B8A45269823}" destId="{9EFFCFFC-2580-4F9C-95B3-F88CF7C98F7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8DF25-0424-4B22-9609-259F03539B21}">
      <dsp:nvSpPr>
        <dsp:cNvPr id="0" name=""/>
        <dsp:cNvSpPr/>
      </dsp:nvSpPr>
      <dsp:spPr>
        <a:xfrm>
          <a:off x="1419189" y="119828"/>
          <a:ext cx="2030492" cy="2011710"/>
        </a:xfrm>
        <a:prstGeom prst="flowChartAlternateProcess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1456" tIns="981456" rIns="981456" bIns="981456" numCol="1" spcCol="1270" anchor="ctr" anchorCtr="0">
          <a:noAutofit/>
        </a:bodyPr>
        <a:lstStyle/>
        <a:p>
          <a:pPr lvl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800" kern="1200" dirty="0"/>
            <a:t>1</a:t>
          </a:r>
        </a:p>
      </dsp:txBody>
      <dsp:txXfrm>
        <a:off x="1517391" y="218030"/>
        <a:ext cx="1834088" cy="1815306"/>
      </dsp:txXfrm>
    </dsp:sp>
    <dsp:sp modelId="{E9D05794-3B8A-4169-B4FD-C6E7E00EE06F}">
      <dsp:nvSpPr>
        <dsp:cNvPr id="0" name=""/>
        <dsp:cNvSpPr/>
      </dsp:nvSpPr>
      <dsp:spPr>
        <a:xfrm rot="5400000">
          <a:off x="3519063" y="132732"/>
          <a:ext cx="2030492" cy="2030492"/>
        </a:xfrm>
        <a:prstGeom prst="flowChartAlternateProcess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1456" tIns="981456" rIns="981456" bIns="981456" numCol="1" spcCol="1270" anchor="ctr" anchorCtr="0">
          <a:noAutofit/>
        </a:bodyPr>
        <a:lstStyle/>
        <a:p>
          <a:pPr lvl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800" kern="1200" dirty="0"/>
            <a:t>2</a:t>
          </a:r>
        </a:p>
      </dsp:txBody>
      <dsp:txXfrm rot="-5400000">
        <a:off x="3618181" y="231850"/>
        <a:ext cx="1832256" cy="1832256"/>
      </dsp:txXfrm>
    </dsp:sp>
    <dsp:sp modelId="{FF31C5DA-7D8F-443E-98FF-712A9E56922D}">
      <dsp:nvSpPr>
        <dsp:cNvPr id="0" name=""/>
        <dsp:cNvSpPr/>
      </dsp:nvSpPr>
      <dsp:spPr>
        <a:xfrm rot="10800000">
          <a:off x="3519063" y="2168645"/>
          <a:ext cx="2030492" cy="2030492"/>
        </a:xfrm>
        <a:prstGeom prst="flowChartAlternateProcess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1456" tIns="981456" rIns="981456" bIns="981456" numCol="1" spcCol="1270" anchor="ctr" anchorCtr="0">
          <a:noAutofit/>
        </a:bodyPr>
        <a:lstStyle/>
        <a:p>
          <a:pPr lvl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800" kern="1200" dirty="0"/>
            <a:t>4</a:t>
          </a:r>
        </a:p>
      </dsp:txBody>
      <dsp:txXfrm rot="10800000">
        <a:off x="3618181" y="2267763"/>
        <a:ext cx="1832256" cy="1832256"/>
      </dsp:txXfrm>
    </dsp:sp>
    <dsp:sp modelId="{CEF454DA-E2CB-4A58-8583-856956E729C0}">
      <dsp:nvSpPr>
        <dsp:cNvPr id="0" name=""/>
        <dsp:cNvSpPr/>
      </dsp:nvSpPr>
      <dsp:spPr>
        <a:xfrm rot="16200000">
          <a:off x="1394783" y="2168645"/>
          <a:ext cx="2030492" cy="2030492"/>
        </a:xfrm>
        <a:prstGeom prst="flowChartAlternateProcess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1456" tIns="981456" rIns="981456" bIns="981456" numCol="1" spcCol="1270" anchor="ctr" anchorCtr="0">
          <a:noAutofit/>
        </a:bodyPr>
        <a:lstStyle/>
        <a:p>
          <a:pPr lvl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800" kern="1200" dirty="0"/>
            <a:t>3</a:t>
          </a:r>
        </a:p>
      </dsp:txBody>
      <dsp:txXfrm rot="5400000">
        <a:off x="1493901" y="2267763"/>
        <a:ext cx="1832256" cy="1832256"/>
      </dsp:txXfrm>
    </dsp:sp>
    <dsp:sp modelId="{385B44C0-9EF1-4ABD-A3C7-47281C27876D}">
      <dsp:nvSpPr>
        <dsp:cNvPr id="0" name=""/>
        <dsp:cNvSpPr/>
      </dsp:nvSpPr>
      <dsp:spPr>
        <a:xfrm>
          <a:off x="2939070" y="1684944"/>
          <a:ext cx="963676" cy="918442"/>
        </a:xfrm>
        <a:prstGeom prst="quad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FFCFFC-2580-4F9C-95B3-F88CF7C98F7A}">
      <dsp:nvSpPr>
        <dsp:cNvPr id="0" name=""/>
        <dsp:cNvSpPr/>
      </dsp:nvSpPr>
      <dsp:spPr>
        <a:xfrm rot="10800000" flipV="1">
          <a:off x="3292127" y="2126173"/>
          <a:ext cx="281916" cy="51110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C9415-2389-4F3A-90EA-FEE7D6F56FFE}" type="datetimeFigureOut">
              <a:rPr lang="pt-BR" smtClean="0"/>
              <a:t>11/11/2017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71B8D-CEBA-45D4-AB0F-94E6C7AC38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42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1B8D-CEBA-45D4-AB0F-94E6C7AC382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19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76E8-69B4-4996-95C5-4F95E4504FCF}" type="datetimeFigureOut">
              <a:rPr lang="pt-BR" smtClean="0"/>
              <a:t>11/11/2017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6E2B152-7E71-41B7-98EA-DE4395ADCBC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7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76E8-69B4-4996-95C5-4F95E4504FCF}" type="datetimeFigureOut">
              <a:rPr lang="pt-BR" smtClean="0"/>
              <a:t>11/11/2017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B152-7E71-41B7-98EA-DE4395ADCBC5}" type="slidenum">
              <a:rPr lang="pt-BR" smtClean="0"/>
              <a:t>‹nº›</a:t>
            </a:fld>
            <a:endParaRPr lang="pt-B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7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76E8-69B4-4996-95C5-4F95E4504FCF}" type="datetimeFigureOut">
              <a:rPr lang="pt-BR" smtClean="0"/>
              <a:t>11/11/2017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B152-7E71-41B7-98EA-DE4395ADCBC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42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76E8-69B4-4996-95C5-4F95E4504FCF}" type="datetimeFigureOut">
              <a:rPr lang="pt-BR" smtClean="0"/>
              <a:t>11/11/2017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B152-7E71-41B7-98EA-DE4395ADCBC5}" type="slidenum">
              <a:rPr lang="pt-BR" smtClean="0"/>
              <a:t>‹nº›</a:t>
            </a:fld>
            <a:endParaRPr lang="pt-B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98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76E8-69B4-4996-95C5-4F95E4504FCF}" type="datetimeFigureOut">
              <a:rPr lang="pt-BR" smtClean="0"/>
              <a:t>11/11/2017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B152-7E71-41B7-98EA-DE4395ADCBC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14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76E8-69B4-4996-95C5-4F95E4504FCF}" type="datetimeFigureOut">
              <a:rPr lang="pt-BR" smtClean="0"/>
              <a:t>11/11/2017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B152-7E71-41B7-98EA-DE4395ADCBC5}" type="slidenum">
              <a:rPr lang="pt-BR" smtClean="0"/>
              <a:t>‹nº›</a:t>
            </a:fld>
            <a:endParaRPr lang="pt-B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16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76E8-69B4-4996-95C5-4F95E4504FCF}" type="datetimeFigureOut">
              <a:rPr lang="pt-BR" smtClean="0"/>
              <a:t>11/11/2017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B152-7E71-41B7-98EA-DE4395ADCBC5}" type="slidenum">
              <a:rPr lang="pt-BR" smtClean="0"/>
              <a:t>‹nº›</a:t>
            </a:fld>
            <a:endParaRPr lang="pt-B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57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76E8-69B4-4996-95C5-4F95E4504FCF}" type="datetimeFigureOut">
              <a:rPr lang="pt-BR" smtClean="0"/>
              <a:t>11/11/2017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B152-7E71-41B7-98EA-DE4395ADCBC5}" type="slidenum">
              <a:rPr lang="pt-BR" smtClean="0"/>
              <a:t>‹nº›</a:t>
            </a:fld>
            <a:endParaRPr lang="pt-B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73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76E8-69B4-4996-95C5-4F95E4504FCF}" type="datetimeFigureOut">
              <a:rPr lang="pt-BR" smtClean="0"/>
              <a:t>11/11/2017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B152-7E71-41B7-98EA-DE4395ADC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1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76E8-69B4-4996-95C5-4F95E4504FCF}" type="datetimeFigureOut">
              <a:rPr lang="pt-BR" smtClean="0"/>
              <a:t>11/11/2017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B152-7E71-41B7-98EA-DE4395ADCBC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94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A7E76E8-69B4-4996-95C5-4F95E4504FCF}" type="datetimeFigureOut">
              <a:rPr lang="pt-BR" smtClean="0"/>
              <a:t>11/11/2017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B152-7E71-41B7-98EA-DE4395ADCBC5}" type="slidenum">
              <a:rPr lang="pt-BR" smtClean="0"/>
              <a:t>‹nº›</a:t>
            </a:fld>
            <a:endParaRPr lang="pt-B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05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E76E8-69B4-4996-95C5-4F95E4504FCF}" type="datetimeFigureOut">
              <a:rPr lang="pt-BR" smtClean="0"/>
              <a:t>11/11/2017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6E2B152-7E71-41B7-98EA-DE4395ADCBC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73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C02053EF-0BA1-4566-A713-43CF259228D4}"/>
              </a:ext>
            </a:extLst>
          </p:cNvPr>
          <p:cNvSpPr txBox="1"/>
          <p:nvPr/>
        </p:nvSpPr>
        <p:spPr>
          <a:xfrm>
            <a:off x="2546252" y="548640"/>
            <a:ext cx="7990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/>
              <a:t>Projeto Regional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FC326377-67B5-4597-9C9D-D050E7397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4" y="1974898"/>
            <a:ext cx="4737003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CD454D-F0C7-4906-AAE7-D4529FA0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BFDD87F-6782-4716-8B19-CC81B1CE7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Arial Black" panose="020B0A04020102020204" pitchFamily="34" charset="0"/>
              </a:rPr>
              <a:t>Para manter a eficácia, o projeto será composto com os três campos de aplicações  citados anteriormente, no decorrer deste processo criaremos estratégias e buscaremos em unidade afim de traçar as melhores rotas de execução.</a:t>
            </a:r>
          </a:p>
        </p:txBody>
      </p:sp>
    </p:spTree>
    <p:extLst>
      <p:ext uri="{BB962C8B-B14F-4D97-AF65-F5344CB8AC3E}">
        <p14:creationId xmlns:p14="http://schemas.microsoft.com/office/powerpoint/2010/main" val="25430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85F21F-6662-453A-A6D2-97F22F09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537" y="1958070"/>
            <a:ext cx="7270390" cy="588182"/>
          </a:xfrm>
        </p:spPr>
        <p:txBody>
          <a:bodyPr>
            <a:noAutofit/>
          </a:bodyPr>
          <a:lstStyle/>
          <a:p>
            <a:r>
              <a:rPr lang="pt-BR" sz="6600" dirty="0">
                <a:latin typeface="Arial Black" panose="020B0A04020102020204" pitchFamily="34" charset="0"/>
              </a:rPr>
              <a:t>Comunitário</a:t>
            </a:r>
            <a:br>
              <a:rPr lang="pt-BR" sz="6600" dirty="0">
                <a:latin typeface="Arial Black" panose="020B0A04020102020204" pitchFamily="34" charset="0"/>
              </a:rPr>
            </a:b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7223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246EE6A-F324-43D3-909F-146F93D7DA8D}"/>
              </a:ext>
            </a:extLst>
          </p:cNvPr>
          <p:cNvSpPr txBox="1"/>
          <p:nvPr/>
        </p:nvSpPr>
        <p:spPr>
          <a:xfrm>
            <a:off x="1350498" y="829992"/>
            <a:ext cx="9762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/>
              <a:t>ÍNDICE DE DESEMPENHO DAS ATIVIDADES DOS GRUPOS  </a:t>
            </a:r>
          </a:p>
        </p:txBody>
      </p:sp>
    </p:spTree>
    <p:extLst>
      <p:ext uri="{BB962C8B-B14F-4D97-AF65-F5344CB8AC3E}">
        <p14:creationId xmlns:p14="http://schemas.microsoft.com/office/powerpoint/2010/main" val="1065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04AFE89-0ADC-4A6E-9E9A-5AAC4526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3426"/>
            <a:ext cx="10515600" cy="13255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dirty="0"/>
              <a:t>OBJETIVO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DD4F51E-1F04-4D27-BD88-47DCE0B55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7974"/>
            <a:ext cx="96844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/>
              <a:t>Obter informações sobre as atividades dos grupos, afim de estabelecer parâmetros de funcionalidade que proporcionam uma maior eficácia em torno destas atividades.</a:t>
            </a:r>
          </a:p>
          <a:p>
            <a:pPr marL="0" indent="0">
              <a:buNone/>
            </a:pPr>
            <a:r>
              <a:rPr lang="pt-BR" sz="2800" dirty="0"/>
              <a:t>Estabelecer um elo de comunicação constante e identificar os grupos que possuem maiores dificuldades.</a:t>
            </a:r>
          </a:p>
          <a:p>
            <a:pPr marL="0" indent="0">
              <a:buNone/>
            </a:pPr>
            <a:r>
              <a:rPr lang="pt-B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12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73B462C-9DBD-4010-A735-9A210F29A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40" y="893958"/>
            <a:ext cx="10515600" cy="13255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dirty="0"/>
              <a:t>Procedimento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1F974E2-9228-4B23-836F-7D65EAD04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740" y="203664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sz="3200" dirty="0"/>
              <a:t>Preenchimento de um simples relatório contendo apenas uma folha que basicamente e dividido em duas partes: </a:t>
            </a:r>
          </a:p>
          <a:p>
            <a:pPr marL="0" indent="0">
              <a:buNone/>
            </a:pPr>
            <a:r>
              <a:rPr lang="pt-BR" sz="3200" dirty="0"/>
              <a:t>1 – Dados do grupo.</a:t>
            </a:r>
          </a:p>
          <a:p>
            <a:pPr marL="0" indent="0">
              <a:buNone/>
            </a:pPr>
            <a:r>
              <a:rPr lang="pt-BR" sz="3200" dirty="0"/>
              <a:t>2 – Formulário. 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9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745CE47-6BA8-48F5-81C8-954CF4A9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1" y="308853"/>
            <a:ext cx="10515600" cy="1325563"/>
          </a:xfrm>
        </p:spPr>
        <p:txBody>
          <a:bodyPr/>
          <a:lstStyle/>
          <a:p>
            <a:r>
              <a:rPr lang="pt-BR" dirty="0"/>
              <a:t>1 – Dados do grupo.</a:t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D04F8C46-91BE-435B-9A24-9EA92AC76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738" y="985701"/>
            <a:ext cx="10112623" cy="354409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583591BC-2EAF-400A-8909-E824E759C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738" y="4710568"/>
            <a:ext cx="10137992" cy="130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650EFE-FBAE-4FAB-9C63-6CD7ECB44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 – Formulário.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B0D98A8-74EA-4371-B208-EA68E6B27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Composto de 12 perguntas, não pretendemos realizar uma descrição subjetiva, as perguntas seguem de maneira objetiva, facilitando assim a análise no momento do preenchimento.</a:t>
            </a:r>
          </a:p>
          <a:p>
            <a:r>
              <a:rPr lang="pt-BR" sz="2400" dirty="0"/>
              <a:t>As perguntas giram em torno de 4 analises que foram divididos em blocos.</a:t>
            </a:r>
          </a:p>
        </p:txBody>
      </p:sp>
    </p:spTree>
    <p:extLst>
      <p:ext uri="{BB962C8B-B14F-4D97-AF65-F5344CB8AC3E}">
        <p14:creationId xmlns:p14="http://schemas.microsoft.com/office/powerpoint/2010/main" val="7876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80437345"/>
              </p:ext>
            </p:extLst>
          </p:nvPr>
        </p:nvGraphicFramePr>
        <p:xfrm>
          <a:off x="2459182" y="872197"/>
          <a:ext cx="6966634" cy="468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 Explicativo 1 5"/>
          <p:cNvSpPr/>
          <p:nvPr/>
        </p:nvSpPr>
        <p:spPr>
          <a:xfrm>
            <a:off x="8255533" y="589953"/>
            <a:ext cx="3302686" cy="1585223"/>
          </a:xfrm>
          <a:prstGeom prst="borderCallout1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As atividades estão sendo registradas?</a:t>
            </a:r>
            <a:endParaRPr lang="pt-BR" sz="5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o Explicativo 1 7"/>
          <p:cNvSpPr/>
          <p:nvPr/>
        </p:nvSpPr>
        <p:spPr>
          <a:xfrm flipH="1">
            <a:off x="336081" y="601808"/>
            <a:ext cx="3293384" cy="1573368"/>
          </a:xfrm>
          <a:prstGeom prst="borderCallout1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As atividades estão sendo realizadas? </a:t>
            </a:r>
            <a:endParaRPr lang="pt-BR" sz="4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o Explicativo 1 9"/>
          <p:cNvSpPr/>
          <p:nvPr/>
        </p:nvSpPr>
        <p:spPr>
          <a:xfrm>
            <a:off x="8255534" y="3882684"/>
            <a:ext cx="3520467" cy="1934470"/>
          </a:xfrm>
          <a:prstGeom prst="borderCallout1">
            <a:avLst>
              <a:gd name="adj1" fmla="val 101918"/>
              <a:gd name="adj2" fmla="val -2047"/>
              <a:gd name="adj3" fmla="val -6312"/>
              <a:gd name="adj4" fmla="val -37762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Sustentamos financeiramente as nossas atividades? </a:t>
            </a:r>
          </a:p>
        </p:txBody>
      </p:sp>
      <p:sp>
        <p:nvSpPr>
          <p:cNvPr id="11" name="Texto Explicativo 1 10"/>
          <p:cNvSpPr/>
          <p:nvPr/>
        </p:nvSpPr>
        <p:spPr>
          <a:xfrm>
            <a:off x="253219" y="3882684"/>
            <a:ext cx="3376246" cy="1934470"/>
          </a:xfrm>
          <a:prstGeom prst="borderCallout1">
            <a:avLst>
              <a:gd name="adj1" fmla="val -7983"/>
              <a:gd name="adj2" fmla="val 135667"/>
              <a:gd name="adj3" fmla="val 97648"/>
              <a:gd name="adj4" fmla="val 105667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Participamos de Narcóticos Anônimos como um todo?</a:t>
            </a:r>
          </a:p>
        </p:txBody>
      </p:sp>
    </p:spTree>
    <p:extLst>
      <p:ext uri="{BB962C8B-B14F-4D97-AF65-F5344CB8AC3E}">
        <p14:creationId xmlns:p14="http://schemas.microsoft.com/office/powerpoint/2010/main" val="94027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8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23338C-C4C1-48E3-9916-834B54ED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BLOCO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37F7DF0-DB31-4FF7-89D3-3729F7085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44C7546B-B81A-410B-B86D-245AF8742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5732"/>
            <a:ext cx="12192000" cy="291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9E05B80-C188-4D09-BA7D-7C26173DA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BLOCO 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777AB21-7BBD-4EAC-851B-54FE46746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2429169"/>
            <a:ext cx="12186960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2E9B50E-1845-4E3D-8129-0DB4B2C2E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3" y="2212680"/>
            <a:ext cx="12023187" cy="345061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Arial Black" panose="020B0A04020102020204" pitchFamily="34" charset="0"/>
              </a:rPr>
              <a:t>Objetivo </a:t>
            </a:r>
          </a:p>
          <a:p>
            <a:r>
              <a:rPr lang="pt-BR" dirty="0">
                <a:latin typeface="Arial Black" panose="020B0A04020102020204" pitchFamily="34" charset="0"/>
              </a:rPr>
              <a:t>Confeccionar um projeto que atenda a comunidade regional, afim de estabelecer uma referência nos esforços que serão realizados no período que abrange o atual termo.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Arial Black" panose="020B0A04020102020204" pitchFamily="34" charset="0"/>
              </a:rPr>
              <a:t>Método</a:t>
            </a:r>
          </a:p>
          <a:p>
            <a:r>
              <a:rPr lang="pt-BR" dirty="0">
                <a:latin typeface="Arial Black" panose="020B0A04020102020204" pitchFamily="34" charset="0"/>
              </a:rPr>
              <a:t>Buscar experiencias e ideias de membros interessados, manter a comunicação virtual e realizar encontros presenciais a cada período de três meses, os encontros presenciais e virtuais serão informados com antecedência.</a:t>
            </a:r>
          </a:p>
          <a:p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2E6406EE-554A-4EE7-BC86-C604D8A5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>
                <a:latin typeface="Arial Black" panose="020B0A04020102020204" pitchFamily="34" charset="0"/>
              </a:rPr>
              <a:t>LONGO ALCANCE </a:t>
            </a:r>
          </a:p>
        </p:txBody>
      </p:sp>
    </p:spTree>
    <p:extLst>
      <p:ext uri="{BB962C8B-B14F-4D97-AF65-F5344CB8AC3E}">
        <p14:creationId xmlns:p14="http://schemas.microsoft.com/office/powerpoint/2010/main" val="37497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9E05B80-C188-4D09-BA7D-7C26173DA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BLOCO 3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A7E0A3D-99BF-4803-A5F7-6519DC046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117" y="2264898"/>
            <a:ext cx="12279241" cy="23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12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9E05B80-C188-4D09-BA7D-7C26173DA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BLOCO 4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D1E9DB8B-5D37-43E8-B5F8-AC6EB1C43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12" y="2547936"/>
            <a:ext cx="12264032" cy="237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37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5746FD-948D-42DA-A10A-3D7A5837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dos Índices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D371E5D-BDF3-4B32-8971-4127B97B9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Cada bloco possui peso 25, este peso e distribuído para cada pergunta do bloco, caso o grupo descreva que determinada tarefa está sendo realizada de maneira parcial ele receberá 50% da nota atribuída a questão.</a:t>
            </a:r>
          </a:p>
          <a:p>
            <a:r>
              <a:rPr lang="pt-BR" sz="2800" dirty="0"/>
              <a:t>A soma dos quatro blocos possibilita a nota máxima (100).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1925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74D635D-C4EC-4D89-B0A4-A7D18ADE5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583" y="213791"/>
            <a:ext cx="9754445" cy="85961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FE0C855-5193-448F-9F05-B673A0D62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" y="1248844"/>
            <a:ext cx="10407739" cy="495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6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74D635D-C4EC-4D89-B0A4-A7D18ADE5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583" y="213791"/>
            <a:ext cx="9754445" cy="85961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A64D6BFD-EA16-4FAE-8B8D-E1E6EE7A6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32" y="1073402"/>
            <a:ext cx="11129961" cy="514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73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CD816E26-E703-4A69-8897-F161F1DFF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384" y="1018796"/>
            <a:ext cx="11454070" cy="20356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3F95BC12-5DE9-4BBC-AEB2-1B666EDC48CF}"/>
              </a:ext>
            </a:extLst>
          </p:cNvPr>
          <p:cNvSpPr/>
          <p:nvPr/>
        </p:nvSpPr>
        <p:spPr>
          <a:xfrm>
            <a:off x="628978" y="3447814"/>
            <a:ext cx="112484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Cada grupo é autônomo, para estabelecer a sua própria estratégia em busca da eficácia do propósito primordial de Narcóticos Anônimos, esperamos que este formulário seja útil e auxilie o grupo a atingir esse propósito. </a:t>
            </a:r>
          </a:p>
        </p:txBody>
      </p:sp>
    </p:spTree>
    <p:extLst>
      <p:ext uri="{BB962C8B-B14F-4D97-AF65-F5344CB8AC3E}">
        <p14:creationId xmlns:p14="http://schemas.microsoft.com/office/powerpoint/2010/main" val="3416970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85F21F-6662-453A-A6D2-97F22F09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88" y="1958070"/>
            <a:ext cx="8184789" cy="588182"/>
          </a:xfrm>
        </p:spPr>
        <p:txBody>
          <a:bodyPr>
            <a:noAutofit/>
          </a:bodyPr>
          <a:lstStyle/>
          <a:p>
            <a:r>
              <a:rPr lang="pt-BR" sz="6600" dirty="0">
                <a:latin typeface="Arial Black" panose="020B0A04020102020204" pitchFamily="34" charset="0"/>
              </a:rPr>
              <a:t>INSTITUCIONAL</a:t>
            </a:r>
            <a:br>
              <a:rPr lang="pt-BR" sz="6600" dirty="0">
                <a:latin typeface="Arial Black" panose="020B0A04020102020204" pitchFamily="34" charset="0"/>
              </a:rPr>
            </a:b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412235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66CD8DE-B493-458D-B8BD-856B562C3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384" y="2072003"/>
            <a:ext cx="8494280" cy="40333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Arial Black" panose="020B0A04020102020204" pitchFamily="34" charset="0"/>
              </a:rPr>
              <a:t>Levantamento dos grupos existente.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Arial Black" panose="020B0A04020102020204" pitchFamily="34" charset="0"/>
              </a:rPr>
              <a:t>Verificar e quantificar os números de reuniões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Arial Black" panose="020B0A04020102020204" pitchFamily="34" charset="0"/>
              </a:rPr>
              <a:t>Classificar e quantificar os tipos de instituições.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Arial Black" panose="020B0A04020102020204" pitchFamily="34" charset="0"/>
              </a:rPr>
              <a:t>Criar um ponto de troca de experiencia.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Arial Black" panose="020B0A04020102020204" pitchFamily="34" charset="0"/>
              </a:rPr>
              <a:t>Criar parâmetros para descrever os índices de desenvolvimento</a:t>
            </a:r>
          </a:p>
        </p:txBody>
      </p:sp>
    </p:spTree>
    <p:extLst>
      <p:ext uri="{BB962C8B-B14F-4D97-AF65-F5344CB8AC3E}">
        <p14:creationId xmlns:p14="http://schemas.microsoft.com/office/powerpoint/2010/main" val="1598369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85F21F-6662-453A-A6D2-97F22F09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394" y="1986205"/>
            <a:ext cx="8184789" cy="588182"/>
          </a:xfrm>
        </p:spPr>
        <p:txBody>
          <a:bodyPr>
            <a:noAutofit/>
          </a:bodyPr>
          <a:lstStyle/>
          <a:p>
            <a:r>
              <a:rPr lang="pt-BR" sz="6600" dirty="0">
                <a:latin typeface="Arial Black" panose="020B0A04020102020204" pitchFamily="34" charset="0"/>
              </a:rPr>
              <a:t>extensão</a:t>
            </a:r>
            <a:br>
              <a:rPr lang="pt-BR" sz="6600" dirty="0">
                <a:latin typeface="Arial Black" panose="020B0A04020102020204" pitchFamily="34" charset="0"/>
              </a:rPr>
            </a:b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3804861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1AD8E50-BF65-4309-AA88-CB3663074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1326"/>
            <a:ext cx="9603275" cy="34506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>
                <a:latin typeface="Arial Black" panose="020B0A04020102020204" pitchFamily="34" charset="0"/>
              </a:rPr>
              <a:t>Mapeamento regional.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latin typeface="Arial Black" panose="020B0A04020102020204" pitchFamily="34" charset="0"/>
              </a:rPr>
              <a:t>Identificar cidades que ainda não possuem grupos.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latin typeface="Arial Black" panose="020B0A04020102020204" pitchFamily="34" charset="0"/>
              </a:rPr>
              <a:t>Identificar cidades que não possuem reuniões todos os dias.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latin typeface="Arial Black" panose="020B0A04020102020204" pitchFamily="34" charset="0"/>
              </a:rPr>
              <a:t>Classificar os números, referenciando números de habitantes por reunião.</a:t>
            </a:r>
          </a:p>
        </p:txBody>
      </p:sp>
    </p:spTree>
    <p:extLst>
      <p:ext uri="{BB962C8B-B14F-4D97-AF65-F5344CB8AC3E}">
        <p14:creationId xmlns:p14="http://schemas.microsoft.com/office/powerpoint/2010/main" val="15608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17FD07A-18F3-4E6C-A416-73ADAA95A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625889"/>
            <a:ext cx="9603275" cy="42966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t-B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Em Narcóticos Anônimos, usamos o termo </a:t>
            </a:r>
            <a:r>
              <a:rPr lang="pt-BR" sz="2800" b="1" i="1" dirty="0"/>
              <a:t>“Longo Alcance” </a:t>
            </a:r>
            <a:r>
              <a:rPr lang="pt-BR" sz="2800" dirty="0"/>
              <a:t>para descrever uma variedade de serviços projetados especificamente para garantir que qualquer membro, grupo ou reunião de NA possa participar da estrutura do serviço de NA e receber os serviços se assim desejarem. O termo em Inglês é </a:t>
            </a:r>
            <a:r>
              <a:rPr lang="pt-BR" sz="2800" b="1" i="1" dirty="0"/>
              <a:t>“</a:t>
            </a:r>
            <a:r>
              <a:rPr lang="pt-BR" sz="2800" b="1" i="1" dirty="0" err="1"/>
              <a:t>Outreach</a:t>
            </a:r>
            <a:r>
              <a:rPr lang="pt-BR" sz="2800" b="1" i="1" dirty="0"/>
              <a:t>”</a:t>
            </a:r>
            <a:r>
              <a:rPr lang="pt-BR" sz="2800" dirty="0"/>
              <a:t>, que significa divulgação, superar, ir além, alcançar.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BC655D81-07A6-4403-A1F4-5E3136D4F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700" y="134327"/>
            <a:ext cx="2056139" cy="1720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C8AC468C-2E4E-4746-9786-B8D91060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077" y="679093"/>
            <a:ext cx="10886042" cy="1049235"/>
          </a:xfrm>
        </p:spPr>
        <p:txBody>
          <a:bodyPr>
            <a:noAutofit/>
          </a:bodyPr>
          <a:lstStyle/>
          <a:p>
            <a:r>
              <a:rPr lang="pt-BR" sz="4000" dirty="0">
                <a:latin typeface="Arial Black" panose="020B0A04020102020204" pitchFamily="34" charset="0"/>
              </a:rPr>
              <a:t>O que é Longo Alcance?</a:t>
            </a:r>
            <a:br>
              <a:rPr lang="pt-BR" sz="4000" dirty="0">
                <a:latin typeface="Arial Black" panose="020B0A04020102020204" pitchFamily="34" charset="0"/>
              </a:rPr>
            </a:br>
            <a:endParaRPr lang="pt-B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4698C14B-F7DF-4A37-BA79-DEE8A296C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827" y="2204523"/>
            <a:ext cx="5766280" cy="373204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6A122907-934F-4474-B862-C3E39524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124" y="241811"/>
            <a:ext cx="5314981" cy="588182"/>
          </a:xfrm>
        </p:spPr>
        <p:txBody>
          <a:bodyPr>
            <a:noAutofit/>
          </a:bodyPr>
          <a:lstStyle/>
          <a:p>
            <a:r>
              <a:rPr lang="pt-BR" sz="4000" dirty="0">
                <a:latin typeface="Arial Black" panose="020B0A04020102020204" pitchFamily="34" charset="0"/>
              </a:rPr>
              <a:t>exemplificando</a:t>
            </a:r>
            <a:br>
              <a:rPr lang="pt-BR" sz="4000" dirty="0">
                <a:latin typeface="Arial Black" panose="020B0A04020102020204" pitchFamily="34" charset="0"/>
              </a:rPr>
            </a:br>
            <a:endParaRPr lang="pt-BR" sz="4000" dirty="0"/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B1147640-9D30-4F62-A55A-7E265020B2F8}"/>
              </a:ext>
            </a:extLst>
          </p:cNvPr>
          <p:cNvSpPr txBox="1">
            <a:spLocks/>
          </p:cNvSpPr>
          <p:nvPr/>
        </p:nvSpPr>
        <p:spPr>
          <a:xfrm>
            <a:off x="2619197" y="1027550"/>
            <a:ext cx="7819031" cy="5881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latin typeface="Arial Black" panose="020B0A04020102020204" pitchFamily="34" charset="0"/>
              </a:rPr>
              <a:t>Estado de são Paulo</a:t>
            </a:r>
            <a:br>
              <a:rPr lang="pt-BR" sz="4000" dirty="0">
                <a:latin typeface="Arial Black" panose="020B0A04020102020204" pitchFamily="34" charset="0"/>
              </a:rPr>
            </a:b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066082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0A625DBF-70CB-4F17-B588-958C93E4E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377192"/>
              </p:ext>
            </p:extLst>
          </p:nvPr>
        </p:nvGraphicFramePr>
        <p:xfrm>
          <a:off x="647113" y="1951210"/>
          <a:ext cx="4149970" cy="40979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6770">
                  <a:extLst>
                    <a:ext uri="{9D8B030D-6E8A-4147-A177-3AD203B41FA5}">
                      <a16:colId xmlns="" xmlns:a16="http://schemas.microsoft.com/office/drawing/2014/main" val="1862779304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3916827034"/>
                    </a:ext>
                  </a:extLst>
                </a:gridCol>
              </a:tblGrid>
              <a:tr h="42289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Numero de Grupos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786683"/>
                  </a:ext>
                </a:extLst>
              </a:tr>
              <a:tr h="4126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566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2607930"/>
                  </a:ext>
                </a:extLst>
              </a:tr>
              <a:tr h="3737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Grupos                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Reuniões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50372137"/>
                  </a:ext>
                </a:extLst>
              </a:tr>
              <a:tr h="4126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Arial Black" panose="020B0A04020102020204" pitchFamily="34" charset="0"/>
                        </a:rPr>
                        <a:t>166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1 dia na semana</a:t>
                      </a:r>
                      <a:endParaRPr lang="pt-BR" sz="2000" dirty="0"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58365853"/>
                  </a:ext>
                </a:extLst>
              </a:tr>
              <a:tr h="4126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Arial Black" panose="020B0A04020102020204" pitchFamily="34" charset="0"/>
                        </a:rPr>
                        <a:t>159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2 dias na semana</a:t>
                      </a:r>
                      <a:endParaRPr lang="pt-BR" sz="2000" dirty="0"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30214088"/>
                  </a:ext>
                </a:extLst>
              </a:tr>
              <a:tr h="4126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Arial Black" panose="020B0A04020102020204" pitchFamily="34" charset="0"/>
                        </a:rPr>
                        <a:t>88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3 dias na semana</a:t>
                      </a:r>
                      <a:endParaRPr lang="pt-BR" sz="2000" dirty="0"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54136367"/>
                  </a:ext>
                </a:extLst>
              </a:tr>
              <a:tr h="4126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Arial Black" panose="020B0A04020102020204" pitchFamily="34" charset="0"/>
                        </a:rPr>
                        <a:t>52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4 dias na semana</a:t>
                      </a:r>
                      <a:endParaRPr lang="pt-BR" sz="2000" dirty="0"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11474064"/>
                  </a:ext>
                </a:extLst>
              </a:tr>
              <a:tr h="4126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Arial Black" panose="020B0A04020102020204" pitchFamily="34" charset="0"/>
                        </a:rPr>
                        <a:t>36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5dias na semana</a:t>
                      </a:r>
                      <a:endParaRPr lang="pt-BR" sz="2000" dirty="0"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09922779"/>
                  </a:ext>
                </a:extLst>
              </a:tr>
              <a:tr h="4126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6 dias na semana</a:t>
                      </a:r>
                      <a:endParaRPr lang="pt-BR" sz="2000" dirty="0"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2448714"/>
                  </a:ext>
                </a:extLst>
              </a:tr>
              <a:tr h="4126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Arial Black" panose="020B0A04020102020204" pitchFamily="34" charset="0"/>
                        </a:rPr>
                        <a:t>47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7 dias na semana</a:t>
                      </a:r>
                      <a:endParaRPr lang="pt-BR" sz="2000" dirty="0"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38565557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="" xmlns:a16="http://schemas.microsoft.com/office/drawing/2014/main" id="{302DD26F-EE59-49B0-BDA7-B76184EE1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424274"/>
              </p:ext>
            </p:extLst>
          </p:nvPr>
        </p:nvGraphicFramePr>
        <p:xfrm>
          <a:off x="365760" y="300953"/>
          <a:ext cx="11465169" cy="1568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1344">
                  <a:extLst>
                    <a:ext uri="{9D8B030D-6E8A-4147-A177-3AD203B41FA5}">
                      <a16:colId xmlns="" xmlns:a16="http://schemas.microsoft.com/office/drawing/2014/main" val="1459850401"/>
                    </a:ext>
                  </a:extLst>
                </a:gridCol>
                <a:gridCol w="49355">
                  <a:extLst>
                    <a:ext uri="{9D8B030D-6E8A-4147-A177-3AD203B41FA5}">
                      <a16:colId xmlns="" xmlns:a16="http://schemas.microsoft.com/office/drawing/2014/main" val="2978235404"/>
                    </a:ext>
                  </a:extLst>
                </a:gridCol>
                <a:gridCol w="5714470">
                  <a:extLst>
                    <a:ext uri="{9D8B030D-6E8A-4147-A177-3AD203B41FA5}">
                      <a16:colId xmlns="" xmlns:a16="http://schemas.microsoft.com/office/drawing/2014/main" val="4239487216"/>
                    </a:ext>
                  </a:extLst>
                </a:gridCol>
              </a:tblGrid>
              <a:tr h="4422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  <a:latin typeface="Arial Black" panose="020B0A04020102020204" pitchFamily="34" charset="0"/>
                        </a:rPr>
                        <a:t>Cidades existentes no estado de SP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9831611"/>
                  </a:ext>
                </a:extLst>
              </a:tr>
              <a:tr h="26532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>
                          <a:effectLst/>
                          <a:latin typeface="Arial Black" panose="020B0A04020102020204" pitchFamily="34" charset="0"/>
                        </a:rPr>
                        <a:t>645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26088180"/>
                  </a:ext>
                </a:extLst>
              </a:tr>
              <a:tr h="3158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>
                          <a:effectLst/>
                          <a:latin typeface="Arial Black" panose="020B0A04020102020204" pitchFamily="34" charset="0"/>
                        </a:rPr>
                        <a:t>Cidades que possuem Grupos 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  <a:latin typeface="Arial Black" panose="020B0A04020102020204" pitchFamily="34" charset="0"/>
                        </a:rPr>
                        <a:t>Cidades que não possuem Grupos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55920455"/>
                  </a:ext>
                </a:extLst>
              </a:tr>
              <a:tr h="2653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  <a:latin typeface="Arial Black" panose="020B0A04020102020204" pitchFamily="34" charset="0"/>
                        </a:rPr>
                        <a:t>232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  <a:latin typeface="Arial Black" panose="020B0A04020102020204" pitchFamily="34" charset="0"/>
                        </a:rPr>
                        <a:t>413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8570794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B4BF0AC2-DCE8-4BDC-91CA-6ABA40B23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083" y="1951210"/>
            <a:ext cx="6850966" cy="411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72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834264-AAC3-48BE-A514-080487CE9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62" y="1212482"/>
            <a:ext cx="9603275" cy="104923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dirty="0"/>
              <a:t>Contato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582F8B5-D4C9-468E-AFDA-7FC237596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368" y="2475914"/>
            <a:ext cx="5497861" cy="2799471"/>
          </a:xfrm>
        </p:spPr>
        <p:txBody>
          <a:bodyPr>
            <a:normAutofit/>
          </a:bodyPr>
          <a:lstStyle/>
          <a:p>
            <a:r>
              <a:rPr lang="pt-BR" sz="3600" dirty="0"/>
              <a:t>Aurélio – Sorocaba - SP</a:t>
            </a:r>
          </a:p>
          <a:p>
            <a:r>
              <a:rPr lang="pt-BR" sz="3600" dirty="0"/>
              <a:t> (15) 99162-3735</a:t>
            </a:r>
          </a:p>
          <a:p>
            <a:r>
              <a:rPr lang="pt-BR" sz="3200" dirty="0"/>
              <a:t>longoalcancehow@yahoo.com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15604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9E816064-B6BC-4E83-9134-D0601310E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72" y="1982984"/>
            <a:ext cx="1332000" cy="121828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61626DB7-8343-4EB6-9B48-1276E41CF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2" y="3333765"/>
            <a:ext cx="1332000" cy="12182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201AE1DF-D43D-4D13-8D9A-A0841714C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79" y="4684546"/>
            <a:ext cx="1332000" cy="1218289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="" xmlns:a16="http://schemas.microsoft.com/office/drawing/2014/main" id="{1F522082-1E34-4F8B-A019-F74EEA336EB1}"/>
              </a:ext>
            </a:extLst>
          </p:cNvPr>
          <p:cNvSpPr/>
          <p:nvPr/>
        </p:nvSpPr>
        <p:spPr>
          <a:xfrm>
            <a:off x="1581128" y="2349850"/>
            <a:ext cx="845104" cy="698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3BA3332D-BCF9-4079-B9D2-52B57EBCBAA9}"/>
              </a:ext>
            </a:extLst>
          </p:cNvPr>
          <p:cNvSpPr txBox="1"/>
          <p:nvPr/>
        </p:nvSpPr>
        <p:spPr>
          <a:xfrm>
            <a:off x="2562888" y="2429046"/>
            <a:ext cx="330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Arial Black" panose="020B0A04020102020204" pitchFamily="34" charset="0"/>
              </a:rPr>
              <a:t>Comunicação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6BDCC1DB-97B3-4A47-836D-903B9488F8FF}"/>
              </a:ext>
            </a:extLst>
          </p:cNvPr>
          <p:cNvSpPr txBox="1"/>
          <p:nvPr/>
        </p:nvSpPr>
        <p:spPr>
          <a:xfrm>
            <a:off x="2689726" y="3681741"/>
            <a:ext cx="330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Arial Black" panose="020B0A04020102020204" pitchFamily="34" charset="0"/>
              </a:rPr>
              <a:t>Presença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99E7B3FE-57B2-490B-8579-EE132B9AC2DF}"/>
              </a:ext>
            </a:extLst>
          </p:cNvPr>
          <p:cNvSpPr txBox="1"/>
          <p:nvPr/>
        </p:nvSpPr>
        <p:spPr>
          <a:xfrm>
            <a:off x="2680283" y="4991132"/>
            <a:ext cx="330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Arial Black" panose="020B0A04020102020204" pitchFamily="34" charset="0"/>
              </a:rPr>
              <a:t>Oficinas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F9FBA8E6-760E-4656-B2E5-4C4A8D5EF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561" y="1982984"/>
            <a:ext cx="1332000" cy="121782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D4C98E4E-7BB6-4B8A-A186-69C9274237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4447" y="3337334"/>
            <a:ext cx="1332000" cy="121287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="" xmlns:a16="http://schemas.microsoft.com/office/drawing/2014/main" id="{19DBDBAD-CB86-4768-9E1F-D17551CF4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5561" y="4684086"/>
            <a:ext cx="1332000" cy="1218293"/>
          </a:xfrm>
          <a:prstGeom prst="rect">
            <a:avLst/>
          </a:prstGeom>
        </p:spPr>
      </p:pic>
      <p:sp>
        <p:nvSpPr>
          <p:cNvPr id="19" name="Seta: para a Direita 18">
            <a:extLst>
              <a:ext uri="{FF2B5EF4-FFF2-40B4-BE49-F238E27FC236}">
                <a16:creationId xmlns="" xmlns:a16="http://schemas.microsoft.com/office/drawing/2014/main" id="{FFF5601D-07DB-4AE7-9E76-10E32BC0981A}"/>
              </a:ext>
            </a:extLst>
          </p:cNvPr>
          <p:cNvSpPr/>
          <p:nvPr/>
        </p:nvSpPr>
        <p:spPr>
          <a:xfrm>
            <a:off x="1581128" y="4934246"/>
            <a:ext cx="845104" cy="698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para a Direita 19">
            <a:extLst>
              <a:ext uri="{FF2B5EF4-FFF2-40B4-BE49-F238E27FC236}">
                <a16:creationId xmlns="" xmlns:a16="http://schemas.microsoft.com/office/drawing/2014/main" id="{200C4DA3-DE59-4C58-AD29-2FBED046C13F}"/>
              </a:ext>
            </a:extLst>
          </p:cNvPr>
          <p:cNvSpPr/>
          <p:nvPr/>
        </p:nvSpPr>
        <p:spPr>
          <a:xfrm>
            <a:off x="1581128" y="3589114"/>
            <a:ext cx="845104" cy="698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: para a Direita 20">
            <a:extLst>
              <a:ext uri="{FF2B5EF4-FFF2-40B4-BE49-F238E27FC236}">
                <a16:creationId xmlns="" xmlns:a16="http://schemas.microsoft.com/office/drawing/2014/main" id="{95C99F1C-02A6-48D0-AF5B-C60660E3623F}"/>
              </a:ext>
            </a:extLst>
          </p:cNvPr>
          <p:cNvSpPr/>
          <p:nvPr/>
        </p:nvSpPr>
        <p:spPr>
          <a:xfrm>
            <a:off x="7678853" y="2349390"/>
            <a:ext cx="845104" cy="698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para a Direita 21">
            <a:extLst>
              <a:ext uri="{FF2B5EF4-FFF2-40B4-BE49-F238E27FC236}">
                <a16:creationId xmlns="" xmlns:a16="http://schemas.microsoft.com/office/drawing/2014/main" id="{C38FC228-F09C-45DD-BAE9-DD6E86C6804F}"/>
              </a:ext>
            </a:extLst>
          </p:cNvPr>
          <p:cNvSpPr/>
          <p:nvPr/>
        </p:nvSpPr>
        <p:spPr>
          <a:xfrm>
            <a:off x="7678853" y="4933786"/>
            <a:ext cx="845104" cy="698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para a Direita 22">
            <a:extLst>
              <a:ext uri="{FF2B5EF4-FFF2-40B4-BE49-F238E27FC236}">
                <a16:creationId xmlns="" xmlns:a16="http://schemas.microsoft.com/office/drawing/2014/main" id="{880799D5-19DA-4C8E-AF0B-0F6D2FA969F4}"/>
              </a:ext>
            </a:extLst>
          </p:cNvPr>
          <p:cNvSpPr/>
          <p:nvPr/>
        </p:nvSpPr>
        <p:spPr>
          <a:xfrm>
            <a:off x="7678853" y="3588654"/>
            <a:ext cx="845104" cy="698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="" xmlns:a16="http://schemas.microsoft.com/office/drawing/2014/main" id="{AF03AA87-D0F7-46CB-B9D3-8C99BD358051}"/>
              </a:ext>
            </a:extLst>
          </p:cNvPr>
          <p:cNvSpPr txBox="1"/>
          <p:nvPr/>
        </p:nvSpPr>
        <p:spPr>
          <a:xfrm>
            <a:off x="8709681" y="2290694"/>
            <a:ext cx="3306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>
                <a:latin typeface="Arial Black" panose="020B0A04020102020204" pitchFamily="34" charset="0"/>
              </a:rPr>
              <a:t>Orientações no CSA 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1EDAC291-9D3A-4946-931C-E1997CFB231B}"/>
              </a:ext>
            </a:extLst>
          </p:cNvPr>
          <p:cNvSpPr/>
          <p:nvPr/>
        </p:nvSpPr>
        <p:spPr>
          <a:xfrm>
            <a:off x="8572035" y="3720396"/>
            <a:ext cx="3619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Apoio e captação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="" xmlns:a16="http://schemas.microsoft.com/office/drawing/2014/main" id="{4C07CE52-903B-49F4-8D03-064BC9D6A15B}"/>
              </a:ext>
            </a:extLst>
          </p:cNvPr>
          <p:cNvSpPr/>
          <p:nvPr/>
        </p:nvSpPr>
        <p:spPr>
          <a:xfrm>
            <a:off x="8618381" y="4806006"/>
            <a:ext cx="2920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Registros </a:t>
            </a:r>
          </a:p>
          <a:p>
            <a:pPr algn="ctr"/>
            <a:r>
              <a:rPr lang="pt-BR" sz="2800" dirty="0">
                <a:latin typeface="Arial Black" panose="020B0A04020102020204" pitchFamily="34" charset="0"/>
              </a:rPr>
              <a:t>de grupo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="" xmlns:a16="http://schemas.microsoft.com/office/drawing/2014/main" id="{6F161533-12DA-47B3-AB74-5D75AEAE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latin typeface="Arial Black" panose="020B0A04020102020204" pitchFamily="34" charset="0"/>
              </a:rPr>
              <a:t>FUNÇÕES E ATRIBUIÇÕES </a:t>
            </a:r>
          </a:p>
        </p:txBody>
      </p:sp>
    </p:spTree>
    <p:extLst>
      <p:ext uri="{BB962C8B-B14F-4D97-AF65-F5344CB8AC3E}">
        <p14:creationId xmlns:p14="http://schemas.microsoft.com/office/powerpoint/2010/main" val="18472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93A166D-FBB7-40F2-8588-7B08837B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latin typeface="Arial Black" panose="020B0A04020102020204" pitchFamily="34" charset="0"/>
              </a:rPr>
              <a:t>CAMPOS DE ATUAÇÃO 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6FE6A25-981C-406D-B425-96FC8F3F8CE1}"/>
              </a:ext>
            </a:extLst>
          </p:cNvPr>
          <p:cNvSpPr txBox="1"/>
          <p:nvPr/>
        </p:nvSpPr>
        <p:spPr>
          <a:xfrm>
            <a:off x="1643568" y="1969478"/>
            <a:ext cx="94112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 Black" panose="020B0A04020102020204" pitchFamily="34" charset="0"/>
              </a:rPr>
              <a:t>Afim de facilitar as inúmeras atividades que precisam de suporte, existem três campos de atuação. </a:t>
            </a:r>
          </a:p>
          <a:p>
            <a:pPr algn="ctr"/>
            <a:endParaRPr lang="pt-BR" dirty="0">
              <a:latin typeface="Arial Black" panose="020B0A04020102020204" pitchFamily="34" charset="0"/>
            </a:endParaRPr>
          </a:p>
          <a:p>
            <a:pPr algn="ctr"/>
            <a:endParaRPr lang="pt-BR" dirty="0">
              <a:latin typeface="Arial Black" panose="020B0A040201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4400" dirty="0">
                <a:latin typeface="Arial Black" panose="020B0A04020102020204" pitchFamily="34" charset="0"/>
              </a:rPr>
              <a:t>Comunitário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4400" dirty="0">
                <a:latin typeface="Arial Black" panose="020B0A04020102020204" pitchFamily="34" charset="0"/>
              </a:rPr>
              <a:t>Institucional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4400" dirty="0">
                <a:latin typeface="Arial Black" panose="020B0A04020102020204" pitchFamily="34" charset="0"/>
              </a:rPr>
              <a:t>Extensão</a:t>
            </a:r>
          </a:p>
        </p:txBody>
      </p:sp>
    </p:spTree>
    <p:extLst>
      <p:ext uri="{BB962C8B-B14F-4D97-AF65-F5344CB8AC3E}">
        <p14:creationId xmlns:p14="http://schemas.microsoft.com/office/powerpoint/2010/main" val="3549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6A381B-CBAE-4CE5-80E4-DD99543E7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306" y="727346"/>
            <a:ext cx="4864813" cy="1049235"/>
          </a:xfrm>
        </p:spPr>
        <p:txBody>
          <a:bodyPr>
            <a:noAutofit/>
          </a:bodyPr>
          <a:lstStyle/>
          <a:p>
            <a:pPr marL="285750" indent="-285750"/>
            <a:r>
              <a:rPr lang="pt-BR" sz="4000" dirty="0">
                <a:latin typeface="Arial Black" panose="020B0A04020102020204" pitchFamily="34" charset="0"/>
              </a:rPr>
              <a:t>Comunitário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63644629-4681-4E50-8E8C-323DD7412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7562" y="2349306"/>
            <a:ext cx="4994438" cy="375573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59F05E08-91FB-48AD-ADF0-5A2F3C13E096}"/>
              </a:ext>
            </a:extLst>
          </p:cNvPr>
          <p:cNvSpPr/>
          <p:nvPr/>
        </p:nvSpPr>
        <p:spPr>
          <a:xfrm>
            <a:off x="1480134" y="2226747"/>
            <a:ext cx="52323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latin typeface="Arial Black" panose="020B0A04020102020204" pitchFamily="34" charset="0"/>
              </a:rPr>
              <a:t>Longo Alcance orientado para a comunidade, apoia os grupos em suas atividades rotineiras, trabalha em cooperação com os </a:t>
            </a:r>
            <a:r>
              <a:rPr lang="pt-BR" sz="2200" dirty="0" err="1">
                <a:latin typeface="Arial Black" panose="020B0A04020102020204" pitchFamily="34" charset="0"/>
              </a:rPr>
              <a:t>RSG´s</a:t>
            </a:r>
            <a:r>
              <a:rPr lang="pt-BR" sz="2200" dirty="0">
                <a:latin typeface="Arial Black" panose="020B0A04020102020204" pitchFamily="34" charset="0"/>
              </a:rPr>
              <a:t>, ajuda os grupos a encontrarem suas soluções para os inúmeros problemas do dia a dia, tem como objetivo buscar a estabilidade de grupos com foco em soluções.</a:t>
            </a:r>
          </a:p>
        </p:txBody>
      </p:sp>
    </p:spTree>
    <p:extLst>
      <p:ext uri="{BB962C8B-B14F-4D97-AF65-F5344CB8AC3E}">
        <p14:creationId xmlns:p14="http://schemas.microsoft.com/office/powerpoint/2010/main" val="15808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6A381B-CBAE-4CE5-80E4-DD99543E7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306" y="727346"/>
            <a:ext cx="4864813" cy="1049235"/>
          </a:xfrm>
        </p:spPr>
        <p:txBody>
          <a:bodyPr>
            <a:noAutofit/>
          </a:bodyPr>
          <a:lstStyle/>
          <a:p>
            <a:pPr marL="285750" indent="-285750"/>
            <a:r>
              <a:rPr lang="pt-BR" sz="4000" dirty="0">
                <a:latin typeface="Arial Black" panose="020B0A04020102020204" pitchFamily="34" charset="0"/>
              </a:rPr>
              <a:t>Institucional</a:t>
            </a:r>
            <a:br>
              <a:rPr lang="pt-BR" sz="4000" dirty="0">
                <a:latin typeface="Arial Black" panose="020B0A04020102020204" pitchFamily="34" charset="0"/>
              </a:rPr>
            </a:br>
            <a:endParaRPr lang="pt-BR" sz="40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5A3AD4A-B6D4-4BD7-AEF3-98B6019FE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053" y="2203975"/>
            <a:ext cx="5933959" cy="34506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400" dirty="0">
                <a:latin typeface="Arial Black" panose="020B0A04020102020204" pitchFamily="34" charset="0"/>
              </a:rPr>
              <a:t>Os esforços de Longo Alcance institucional são projetados para permitir que grupos nas instituições participem da estrutura do serviço, podem incluir contato pessoal, correspondência, boletins informativos e correspondências da literatura.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D5625015-8F21-4DE0-B3E4-9E8738D02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419" y="2063298"/>
            <a:ext cx="4094581" cy="40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6A381B-CBAE-4CE5-80E4-DD99543E7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307" y="727346"/>
            <a:ext cx="3401774" cy="693491"/>
          </a:xfrm>
        </p:spPr>
        <p:txBody>
          <a:bodyPr>
            <a:noAutofit/>
          </a:bodyPr>
          <a:lstStyle/>
          <a:p>
            <a:pPr marL="285750" indent="-285750"/>
            <a:r>
              <a:rPr lang="pt-BR" sz="4000" dirty="0">
                <a:latin typeface="Arial Black" panose="020B0A04020102020204" pitchFamily="34" charset="0"/>
              </a:rPr>
              <a:t>Extensão</a:t>
            </a:r>
            <a:br>
              <a:rPr lang="pt-BR" sz="4000" dirty="0">
                <a:latin typeface="Arial Black" panose="020B0A04020102020204" pitchFamily="34" charset="0"/>
              </a:rPr>
            </a:br>
            <a:endParaRPr lang="pt-BR" sz="40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5A3AD4A-B6D4-4BD7-AEF3-98B6019FE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038" y="2170476"/>
            <a:ext cx="9603275" cy="1487123"/>
          </a:xfrm>
        </p:spPr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Minimiza o isolamento criado por barreiras geográficas, linguísticas e culturais. O objetivo principal é reunir membros ou grupos distantes com outras partes da NA.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9371ABEA-91D9-45E9-BD10-1E6109C93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604" y="3296242"/>
            <a:ext cx="3377477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D713DB0-450F-45A6-84F3-D969E2AF7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Arial Black" panose="020B0A04020102020204" pitchFamily="34" charset="0"/>
              </a:rPr>
              <a:t>Os subcomitês de Longo Alcance trabalham para proporcionar crescimento e unidade, trazendo uma variedade de grupos ou reuniões em contato com a estrutura do serviço, permitindo que os elementos novos e existentes recursos se beneficiem da experiência compartilhada. </a:t>
            </a:r>
          </a:p>
        </p:txBody>
      </p:sp>
    </p:spTree>
    <p:extLst>
      <p:ext uri="{BB962C8B-B14F-4D97-AF65-F5344CB8AC3E}">
        <p14:creationId xmlns:p14="http://schemas.microsoft.com/office/powerpoint/2010/main" val="5722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ia">
  <a:themeElements>
    <a:clrScheme name="Personalizada 2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002060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1058</TotalTime>
  <Words>772</Words>
  <Application>Microsoft Office PowerPoint</Application>
  <PresentationFormat>Personalizar</PresentationFormat>
  <Paragraphs>105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Galeria</vt:lpstr>
      <vt:lpstr>Apresentação do PowerPoint</vt:lpstr>
      <vt:lpstr>LONGO ALCANCE </vt:lpstr>
      <vt:lpstr>O que é Longo Alcance? </vt:lpstr>
      <vt:lpstr>FUNÇÕES E ATRIBUIÇÕES </vt:lpstr>
      <vt:lpstr>CAMPOS DE ATUAÇÃO  </vt:lpstr>
      <vt:lpstr>Comunitário</vt:lpstr>
      <vt:lpstr>Institucional </vt:lpstr>
      <vt:lpstr>Extensão </vt:lpstr>
      <vt:lpstr>Apresentação do PowerPoint</vt:lpstr>
      <vt:lpstr>Apresentação do PowerPoint</vt:lpstr>
      <vt:lpstr>Comunitário </vt:lpstr>
      <vt:lpstr>Apresentação do PowerPoint</vt:lpstr>
      <vt:lpstr>OBJETIVO </vt:lpstr>
      <vt:lpstr>Procedimento </vt:lpstr>
      <vt:lpstr>1 – Dados do grupo. </vt:lpstr>
      <vt:lpstr>2 – Formulário.</vt:lpstr>
      <vt:lpstr>Apresentação do PowerPoint</vt:lpstr>
      <vt:lpstr>BLOCO 1</vt:lpstr>
      <vt:lpstr>BLOCO 2</vt:lpstr>
      <vt:lpstr>BLOCO 3</vt:lpstr>
      <vt:lpstr>BLOCO 4</vt:lpstr>
      <vt:lpstr>Avaliação dos Índices </vt:lpstr>
      <vt:lpstr>Apresentação do PowerPoint</vt:lpstr>
      <vt:lpstr>Apresentação do PowerPoint</vt:lpstr>
      <vt:lpstr>Apresentação do PowerPoint</vt:lpstr>
      <vt:lpstr>INSTITUCIONAL </vt:lpstr>
      <vt:lpstr>Apresentação do PowerPoint</vt:lpstr>
      <vt:lpstr>extensão </vt:lpstr>
      <vt:lpstr>Apresentação do PowerPoint</vt:lpstr>
      <vt:lpstr>exemplificando </vt:lpstr>
      <vt:lpstr>Apresentação do PowerPoint</vt:lpstr>
      <vt:lpstr>Contato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Jonas Luiz</dc:creator>
  <cp:lastModifiedBy>caroline bonando</cp:lastModifiedBy>
  <cp:revision>64</cp:revision>
  <dcterms:created xsi:type="dcterms:W3CDTF">2017-08-11T18:22:46Z</dcterms:created>
  <dcterms:modified xsi:type="dcterms:W3CDTF">2017-11-11T18:19:09Z</dcterms:modified>
</cp:coreProperties>
</file>